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4"/>
  </p:notesMasterIdLst>
  <p:handoutMasterIdLst>
    <p:handoutMasterId r:id="rId45"/>
  </p:handoutMasterIdLst>
  <p:sldIdLst>
    <p:sldId id="276" r:id="rId2"/>
    <p:sldId id="632" r:id="rId3"/>
    <p:sldId id="654" r:id="rId4"/>
    <p:sldId id="653" r:id="rId5"/>
    <p:sldId id="660" r:id="rId6"/>
    <p:sldId id="656" r:id="rId7"/>
    <p:sldId id="657" r:id="rId8"/>
    <p:sldId id="658" r:id="rId9"/>
    <p:sldId id="659" r:id="rId10"/>
    <p:sldId id="661" r:id="rId11"/>
    <p:sldId id="655" r:id="rId12"/>
    <p:sldId id="662" r:id="rId13"/>
    <p:sldId id="663" r:id="rId14"/>
    <p:sldId id="664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74" r:id="rId24"/>
    <p:sldId id="675" r:id="rId25"/>
    <p:sldId id="639" r:id="rId26"/>
    <p:sldId id="651" r:id="rId27"/>
    <p:sldId id="652" r:id="rId28"/>
    <p:sldId id="637" r:id="rId29"/>
    <p:sldId id="676" r:id="rId30"/>
    <p:sldId id="648" r:id="rId31"/>
    <p:sldId id="649" r:id="rId32"/>
    <p:sldId id="625" r:id="rId33"/>
    <p:sldId id="591" r:id="rId34"/>
    <p:sldId id="677" r:id="rId35"/>
    <p:sldId id="678" r:id="rId36"/>
    <p:sldId id="679" r:id="rId37"/>
    <p:sldId id="681" r:id="rId38"/>
    <p:sldId id="682" r:id="rId39"/>
    <p:sldId id="683" r:id="rId40"/>
    <p:sldId id="501" r:id="rId41"/>
    <p:sldId id="415" r:id="rId42"/>
    <p:sldId id="271" r:id="rId4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6" userDrawn="1">
          <p15:clr>
            <a:srgbClr val="F26B43"/>
          </p15:clr>
        </p15:guide>
        <p15:guide id="3" pos="312" userDrawn="1">
          <p15:clr>
            <a:srgbClr val="F26B43"/>
          </p15:clr>
        </p15:guide>
        <p15:guide id="4" pos="1104" userDrawn="1">
          <p15:clr>
            <a:srgbClr val="F26B43"/>
          </p15:clr>
        </p15:guide>
        <p15:guide id="5" pos="516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mala" initials="K" lastIdx="1" clrIdx="0">
    <p:extLst>
      <p:ext uri="{19B8F6BF-5375-455C-9EA6-DF929625EA0E}">
        <p15:presenceInfo xmlns:p15="http://schemas.microsoft.com/office/powerpoint/2012/main" userId="Koma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135A"/>
    <a:srgbClr val="4E82BC"/>
    <a:srgbClr val="0070C0"/>
    <a:srgbClr val="FF0000"/>
    <a:srgbClr val="DD6409"/>
    <a:srgbClr val="FF9933"/>
    <a:srgbClr val="FF3300"/>
    <a:srgbClr val="FF7C80"/>
    <a:srgbClr val="EAEBE6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5179" autoAdjust="0"/>
  </p:normalViewPr>
  <p:slideViewPr>
    <p:cSldViewPr snapToGrid="0" showGuides="1">
      <p:cViewPr varScale="1">
        <p:scale>
          <a:sx n="103" d="100"/>
          <a:sy n="103" d="100"/>
        </p:scale>
        <p:origin x="342" y="102"/>
      </p:cViewPr>
      <p:guideLst>
        <p:guide orient="horz" pos="486"/>
        <p:guide pos="312"/>
        <p:guide pos="1104"/>
        <p:guide pos="5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8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001C7-0E60-4A28-87D0-DB9CABFF5C8B}" type="datetimeFigureOut">
              <a:rPr lang="en-IN" smtClean="0"/>
              <a:t>14-09-2015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81A5D-A40D-4EC7-BFF0-6E2C742A748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531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CDCE2-806D-4599-8BCA-79DEF8E10D46}" type="datetimeFigureOut">
              <a:rPr lang="en-IN" smtClean="0"/>
              <a:t>14-09-2015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2DF32-8D47-42FD-B435-FE4F3C14D77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465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 data is</a:t>
            </a:r>
            <a:r>
              <a:rPr lang="en-US" baseline="0" dirty="0" smtClean="0"/>
              <a:t> not called big data because it fits well into a thumb-drive.</a:t>
            </a:r>
          </a:p>
          <a:p>
            <a:r>
              <a:rPr lang="en-US" baseline="0" dirty="0" smtClean="0"/>
              <a:t>It requires a lot of storage, partially because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lot of data. Partially because it is unstructured, unprocessed, un-aggregated, repetitive and generally messy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979FB-169F-F542-A130-29C24E8C5B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8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8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32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6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1474" y="2701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22300" y="4794274"/>
            <a:ext cx="2133600" cy="273844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239668" y="19806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6833367" y="4517275"/>
            <a:ext cx="2310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www.edureka.co/r-for-analytics</a:t>
            </a:r>
            <a:endParaRPr lang="en-IN" sz="12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042640" y="4765686"/>
            <a:ext cx="2349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www.edureka.co/hadoop-admin</a:t>
            </a:r>
            <a:endParaRPr lang="en-IN" sz="1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54" y="209552"/>
            <a:ext cx="3689970" cy="290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47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>
                <a:sym typeface="Eurostile" charset="0"/>
              </a:rPr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35731" indent="-135731">
              <a:buClr>
                <a:srgbClr val="C01717"/>
              </a:buClr>
              <a:buFont typeface="Arial" pitchFamily="34" charset="0"/>
              <a:buChar char="•"/>
              <a:defRPr/>
            </a:lvl1pPr>
            <a:lvl2pPr marL="271463" indent="-135731">
              <a:buClr>
                <a:srgbClr val="C01717"/>
              </a:buClr>
              <a:defRPr sz="1500"/>
            </a:lvl2pPr>
            <a:lvl3pPr marL="407194" indent="-135731">
              <a:buClr>
                <a:srgbClr val="C01717"/>
              </a:buClr>
              <a:defRPr/>
            </a:lvl3pPr>
            <a:lvl4pPr marL="535781" indent="-128588">
              <a:buClr>
                <a:srgbClr val="C01717"/>
              </a:buClr>
              <a:defRPr sz="1200"/>
            </a:lvl4pPr>
            <a:lvl5pPr marL="671513" indent="-135731">
              <a:buClr>
                <a:srgbClr val="C01717"/>
              </a:buCl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43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42640" y="4765686"/>
            <a:ext cx="2349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www.edureka.co/hadoop-admin</a:t>
            </a:r>
            <a:endParaRPr lang="en-IN" sz="1200" dirty="0">
              <a:solidFill>
                <a:srgbClr val="00B0F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9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348051" y="4795064"/>
            <a:ext cx="3734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www.edureka.co/advanced-predictive-modelling-in-r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sp>
        <p:nvSpPr>
          <p:cNvPr id="9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1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66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66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/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</a:t>
            </a: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vital for us, </a:t>
            </a: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be it a compliment, a suggestion or a complaint. It helps us to make </a:t>
            </a: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experience better!</a:t>
            </a: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minutes to take the survey after the webinar. </a:t>
            </a:r>
          </a:p>
        </p:txBody>
      </p:sp>
    </p:spTree>
    <p:extLst>
      <p:ext uri="{BB962C8B-B14F-4D97-AF65-F5344CB8AC3E}">
        <p14:creationId xmlns:p14="http://schemas.microsoft.com/office/powerpoint/2010/main" val="21513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5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76" y="123478"/>
            <a:ext cx="1840832" cy="33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99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3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6264" y="964260"/>
            <a:ext cx="1779354" cy="381105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5348051" y="4795064"/>
            <a:ext cx="3734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www.edureka.co/advanced-predictive-modelling-in-r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4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4" r:id="rId2"/>
    <p:sldLayoutId id="2147483707" r:id="rId3"/>
    <p:sldLayoutId id="2147483677" r:id="rId4"/>
    <p:sldLayoutId id="2147483663" r:id="rId5"/>
    <p:sldLayoutId id="2147483703" r:id="rId6"/>
    <p:sldLayoutId id="2147483690" r:id="rId7"/>
    <p:sldLayoutId id="2147483711" r:id="rId8"/>
    <p:sldLayoutId id="2147483683" r:id="rId9"/>
    <p:sldLayoutId id="2147483712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hadoop.apache.org/docs/stable2/hadoop-yarn/hadoop-yarn-site/HDFSHighAvailabilityWithNF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929" y="3268461"/>
            <a:ext cx="7969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0070C0"/>
                </a:solidFill>
                <a:latin typeface="Castellar" panose="020A0402060406010301" pitchFamily="18" charset="0"/>
              </a:rPr>
              <a:t>Hadoop </a:t>
            </a:r>
            <a:r>
              <a:rPr lang="en-US" sz="2000" b="1" dirty="0" smtClean="0">
                <a:solidFill>
                  <a:srgbClr val="0070C0"/>
                </a:solidFill>
                <a:latin typeface="Castellar" panose="020A0402060406010301" pitchFamily="18" charset="0"/>
              </a:rPr>
              <a:t>: A </a:t>
            </a:r>
            <a:r>
              <a:rPr lang="en-US" sz="2000" b="1" dirty="0">
                <a:solidFill>
                  <a:srgbClr val="0070C0"/>
                </a:solidFill>
                <a:latin typeface="Castellar" panose="020A0402060406010301" pitchFamily="18" charset="0"/>
              </a:rPr>
              <a:t>Highly Available and Secure Enterprise </a:t>
            </a:r>
            <a:r>
              <a:rPr lang="en-US" sz="2000" b="1" dirty="0" smtClean="0">
                <a:solidFill>
                  <a:srgbClr val="0070C0"/>
                </a:solidFill>
                <a:latin typeface="Castellar" panose="020A0402060406010301" pitchFamily="18" charset="0"/>
              </a:rPr>
              <a:t>Data warehousing </a:t>
            </a:r>
            <a:r>
              <a:rPr lang="en-US" sz="2000" b="1" dirty="0">
                <a:solidFill>
                  <a:srgbClr val="0070C0"/>
                </a:solidFill>
                <a:latin typeface="Castellar" panose="020A0402060406010301" pitchFamily="18" charset="0"/>
              </a:rPr>
              <a:t>Solution</a:t>
            </a:r>
            <a:endParaRPr lang="en-IN" sz="2000" b="1" dirty="0">
              <a:solidFill>
                <a:srgbClr val="262626"/>
              </a:solidFill>
              <a:latin typeface="Castellar" panose="020A0402060406010301" pitchFamily="18" charset="0"/>
            </a:endParaRPr>
          </a:p>
        </p:txBody>
      </p:sp>
      <p:sp>
        <p:nvSpPr>
          <p:cNvPr id="2" name="AutoShape 2" descr="Inline image 1"/>
          <p:cNvSpPr>
            <a:spLocks noChangeAspect="1" noChangeArrowheads="1"/>
          </p:cNvSpPr>
          <p:nvPr/>
        </p:nvSpPr>
        <p:spPr bwMode="auto">
          <a:xfrm>
            <a:off x="155574" y="-144463"/>
            <a:ext cx="2409205" cy="240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47" y="920316"/>
            <a:ext cx="4057607" cy="38547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032" y="2616846"/>
            <a:ext cx="440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many channels for data</a:t>
            </a:r>
            <a:endParaRPr lang="en-US" sz="24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6" y="145917"/>
            <a:ext cx="6443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800" dirty="0"/>
              <a:t>Technical Challenges	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2808" y="1666449"/>
            <a:ext cx="5475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Why do Enterprise care about Big Data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70" y="2035781"/>
            <a:ext cx="3448767" cy="22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16" y="863029"/>
            <a:ext cx="5310027" cy="39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43" y="844443"/>
            <a:ext cx="5887866" cy="39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9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06" y="960313"/>
            <a:ext cx="3505196" cy="387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3"/>
          <a:stretch/>
        </p:blipFill>
        <p:spPr>
          <a:xfrm>
            <a:off x="3867002" y="1426777"/>
            <a:ext cx="4970855" cy="29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3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95" y="1184484"/>
            <a:ext cx="3484041" cy="3144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29" y="673884"/>
            <a:ext cx="46482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65" y="936126"/>
            <a:ext cx="54959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34" y="1592494"/>
            <a:ext cx="5616027" cy="2732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5" y="838708"/>
            <a:ext cx="2660327" cy="400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839" y="2064591"/>
            <a:ext cx="4972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You said RDBMS does not have solution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 for Big Data, 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Then who has???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 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40" y="1845367"/>
            <a:ext cx="4270248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28" y="561148"/>
            <a:ext cx="5398753" cy="4244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6175" y="2285515"/>
            <a:ext cx="2842645" cy="2752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52686" y="786507"/>
            <a:ext cx="9072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 Have The solution for Big Data Problem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2497085" y="1935197"/>
            <a:ext cx="1945758" cy="584791"/>
          </a:xfrm>
          <a:prstGeom prst="cloudCallout">
            <a:avLst>
              <a:gd name="adj1" fmla="val -47609"/>
              <a:gd name="adj2" fmla="val 106136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Hadoop : The Savior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80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0490" y="822180"/>
            <a:ext cx="608743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70C0"/>
              </a:buClr>
            </a:pPr>
            <a:r>
              <a:rPr lang="en-US" sz="16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At the end of this webinar </a:t>
            </a:r>
            <a:r>
              <a:rPr lang="en-US" sz="16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we will Know about:</a:t>
            </a:r>
            <a:endParaRPr lang="en-US" sz="16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Clr>
                <a:srgbClr val="0070C0"/>
              </a:buClr>
            </a:pPr>
            <a:endParaRPr lang="en-US" sz="16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What is Big Data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Why do Enterprise care about Big Data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Why your DWH needs Hadoop?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Security in Hadoop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How Hadoop maintains high Availability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Data warehousing tools in </a:t>
            </a:r>
            <a:r>
              <a:rPr lang="en-US" sz="14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</a:t>
            </a:r>
            <a:r>
              <a:rPr lang="en-US" sz="1400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adoop</a:t>
            </a: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sz="1400" dirty="0" smtClean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sz="1400" dirty="0" smtClean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ü"/>
            </a:pPr>
            <a:endParaRPr lang="en-US" sz="14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836" y="145917"/>
            <a:ext cx="6443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Agenda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4" name="5-Point Star 3"/>
          <p:cNvSpPr/>
          <p:nvPr/>
        </p:nvSpPr>
        <p:spPr>
          <a:xfrm>
            <a:off x="5732984" y="2178120"/>
            <a:ext cx="2137024" cy="1623317"/>
          </a:xfrm>
          <a:prstGeom prst="star5">
            <a:avLst/>
          </a:prstGeom>
          <a:solidFill>
            <a:srgbClr val="FF000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Moderately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Hands on</a:t>
            </a:r>
            <a:endParaRPr lang="en-US" sz="18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40430" y="2724663"/>
            <a:ext cx="4582280" cy="1232898"/>
            <a:chOff x="1150706" y="2311685"/>
            <a:chExt cx="4582280" cy="1232898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150706" y="2332234"/>
              <a:ext cx="3421294" cy="0"/>
            </a:xfrm>
            <a:prstGeom prst="line">
              <a:avLst/>
            </a:prstGeom>
            <a:ln>
              <a:prstDash val="dash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50706" y="3470953"/>
              <a:ext cx="3421294" cy="0"/>
            </a:xfrm>
            <a:prstGeom prst="line">
              <a:avLst/>
            </a:prstGeom>
            <a:ln>
              <a:prstDash val="dash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160979" y="2311685"/>
              <a:ext cx="10275" cy="1171254"/>
            </a:xfrm>
            <a:prstGeom prst="line">
              <a:avLst/>
            </a:prstGeom>
            <a:ln>
              <a:prstDash val="dash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551452" y="2375778"/>
              <a:ext cx="2" cy="1168805"/>
            </a:xfrm>
            <a:prstGeom prst="line">
              <a:avLst/>
            </a:prstGeom>
            <a:ln>
              <a:prstDash val="dash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623375" y="2332234"/>
              <a:ext cx="1109611" cy="465936"/>
            </a:xfrm>
            <a:prstGeom prst="line">
              <a:avLst/>
            </a:prstGeom>
            <a:ln>
              <a:prstDash val="dash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623375" y="2798170"/>
              <a:ext cx="1109611" cy="672783"/>
            </a:xfrm>
            <a:prstGeom prst="line">
              <a:avLst/>
            </a:prstGeom>
            <a:ln>
              <a:prstDash val="dash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43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r="5211"/>
          <a:stretch/>
        </p:blipFill>
        <p:spPr>
          <a:xfrm>
            <a:off x="5270643" y="1659116"/>
            <a:ext cx="3698697" cy="28002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8" y="1885949"/>
            <a:ext cx="4616205" cy="23465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How Hadoop differs from RDBMS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688" y="962072"/>
            <a:ext cx="78905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can store all types of data in it so that you have flexibility of analyzing all types of data.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688" y="1302234"/>
            <a:ext cx="78905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 drill down the big data to find even the rare insight which was not possible earlier.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9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0" b="9986"/>
          <a:stretch/>
        </p:blipFill>
        <p:spPr>
          <a:xfrm>
            <a:off x="1767154" y="1177276"/>
            <a:ext cx="5781675" cy="33039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1514" y="753827"/>
            <a:ext cx="4608569" cy="4234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</a:rPr>
              <a:t>First Load the data then do whatever you want to do.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5688" y="4397230"/>
            <a:ext cx="6811766" cy="371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2"/>
                </a:solidFill>
              </a:rPr>
              <a:t>This is Possible because of the cheap storage and distributed HDFS.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Hadoop Is The New DWH Solution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7"/>
          <a:stretch/>
        </p:blipFill>
        <p:spPr>
          <a:xfrm>
            <a:off x="1253675" y="1510300"/>
            <a:ext cx="6540336" cy="29178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688" y="962072"/>
            <a:ext cx="78905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Hadoop is the new Data Warehouse for all kind of BI requirements.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Hadoop Does ELT Not ETL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0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6430" y="2232486"/>
            <a:ext cx="2721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Core Features of Hadoop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23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4812" y="2304405"/>
            <a:ext cx="4827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is Fault Tolerant and super consistent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56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Maintaining High Availability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8722" y="724713"/>
            <a:ext cx="893240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Distributed Computing, failure is a norm, which means YARN should have acceptable amount of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availability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361" y="4687472"/>
            <a:ext cx="3176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- No Horizontal Scale</a:t>
            </a:r>
            <a:endParaRPr lang="en-IN" sz="12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8153" y="4464300"/>
            <a:ext cx="3176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- No High Availability</a:t>
            </a:r>
            <a:endParaRPr lang="en-IN" sz="12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50229" y="1559705"/>
            <a:ext cx="2887847" cy="2549030"/>
            <a:chOff x="5646553" y="1047750"/>
            <a:chExt cx="2887847" cy="2549030"/>
          </a:xfrm>
        </p:grpSpPr>
        <p:grpSp>
          <p:nvGrpSpPr>
            <p:cNvPr id="9" name="Group 8"/>
            <p:cNvGrpSpPr/>
            <p:nvPr/>
          </p:nvGrpSpPr>
          <p:grpSpPr>
            <a:xfrm>
              <a:off x="5977458" y="1047750"/>
              <a:ext cx="2556942" cy="2549030"/>
              <a:chOff x="5977458" y="1047750"/>
              <a:chExt cx="2556942" cy="2549030"/>
            </a:xfrm>
          </p:grpSpPr>
          <p:pic>
            <p:nvPicPr>
              <p:cNvPr id="11" name="Picture 10" descr="PPT_Hadoop cluster-7.jp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0138" t="28507" r="66326" b="49208"/>
              <a:stretch/>
            </p:blipFill>
            <p:spPr>
              <a:xfrm>
                <a:off x="6907940" y="2404043"/>
                <a:ext cx="1626460" cy="1192737"/>
              </a:xfrm>
              <a:prstGeom prst="rect">
                <a:avLst/>
              </a:prstGeom>
            </p:spPr>
          </p:pic>
          <p:pic>
            <p:nvPicPr>
              <p:cNvPr id="12" name="Picture 11" descr="PPT_Hadoop cluster-7.jp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0138" t="28507" r="66326" b="49208"/>
              <a:stretch/>
            </p:blipFill>
            <p:spPr>
              <a:xfrm>
                <a:off x="6907940" y="1047750"/>
                <a:ext cx="1626460" cy="1192737"/>
              </a:xfrm>
              <a:prstGeom prst="rect">
                <a:avLst/>
              </a:prstGeom>
            </p:spPr>
          </p:pic>
          <p:sp>
            <p:nvSpPr>
              <p:cNvPr id="13" name="Curved Right Arrow 12"/>
              <p:cNvSpPr/>
              <p:nvPr/>
            </p:nvSpPr>
            <p:spPr>
              <a:xfrm flipV="1">
                <a:off x="5977458" y="1315543"/>
                <a:ext cx="1245459" cy="1871294"/>
              </a:xfrm>
              <a:prstGeom prst="curvedRightArrow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4-Point Star 13"/>
              <p:cNvSpPr/>
              <p:nvPr/>
            </p:nvSpPr>
            <p:spPr>
              <a:xfrm rot="8392582" flipV="1">
                <a:off x="7449514" y="2758148"/>
                <a:ext cx="703796" cy="666915"/>
              </a:xfrm>
              <a:prstGeom prst="star4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4-Point Star 14"/>
              <p:cNvSpPr/>
              <p:nvPr/>
            </p:nvSpPr>
            <p:spPr>
              <a:xfrm rot="5753916" flipV="1">
                <a:off x="7393614" y="2750277"/>
                <a:ext cx="793134" cy="666915"/>
              </a:xfrm>
              <a:prstGeom prst="star4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4-Point Star 9"/>
            <p:cNvSpPr/>
            <p:nvPr/>
          </p:nvSpPr>
          <p:spPr>
            <a:xfrm rot="8392582" flipV="1">
              <a:off x="5646553" y="2070586"/>
              <a:ext cx="703796" cy="666915"/>
            </a:xfrm>
            <a:prstGeom prst="star4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3400" y="1193296"/>
            <a:ext cx="4256183" cy="3234257"/>
            <a:chOff x="381000" y="1047750"/>
            <a:chExt cx="4256183" cy="3234257"/>
          </a:xfrm>
        </p:grpSpPr>
        <p:sp>
          <p:nvSpPr>
            <p:cNvPr id="17" name="Flowchart: Magnetic Disk 16"/>
            <p:cNvSpPr/>
            <p:nvPr/>
          </p:nvSpPr>
          <p:spPr>
            <a:xfrm>
              <a:off x="381000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Flowchart: Magnetic Disk 17"/>
            <p:cNvSpPr/>
            <p:nvPr/>
          </p:nvSpPr>
          <p:spPr>
            <a:xfrm>
              <a:off x="1453888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2749288" y="3054281"/>
              <a:ext cx="762000" cy="1227726"/>
            </a:xfrm>
            <a:prstGeom prst="flowChartMagneticDisk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</a:t>
              </a:r>
            </a:p>
            <a:p>
              <a:pPr algn="ctr"/>
              <a:r>
                <a:rPr lang="en-US" sz="12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Node</a:t>
              </a:r>
              <a:endPara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15888" y="3452700"/>
              <a:ext cx="6071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….</a:t>
              </a:r>
              <a:endParaRPr lang="en-IN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68088" y="1047750"/>
              <a:ext cx="828270" cy="464624"/>
            </a:xfrm>
            <a:prstGeom prst="roundRect">
              <a:avLst/>
            </a:prstGeom>
            <a:gradFill>
              <a:gsLst>
                <a:gs pos="0">
                  <a:srgbClr val="0070C0"/>
                </a:gs>
                <a:gs pos="100000">
                  <a:srgbClr val="002642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Client</a:t>
              </a:r>
              <a:endParaRPr lang="en-IN" sz="17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80332" y="1200150"/>
              <a:ext cx="15999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get Block Locations</a:t>
              </a:r>
              <a:endParaRPr lang="en-IN" sz="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3" name="Straight Arrow Connector 22"/>
            <p:cNvCxnSpPr>
              <a:stCxn id="21" idx="2"/>
              <a:endCxn id="19" idx="1"/>
            </p:cNvCxnSpPr>
            <p:nvPr/>
          </p:nvCxnSpPr>
          <p:spPr>
            <a:xfrm>
              <a:off x="1182223" y="1512374"/>
              <a:ext cx="1948065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756243" y="2657966"/>
              <a:ext cx="1069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 Data</a:t>
              </a:r>
              <a:endParaRPr lang="en-IN" sz="9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5" name="Straight Arrow Connector 24"/>
            <p:cNvCxnSpPr>
              <a:stCxn id="21" idx="2"/>
              <a:endCxn id="17" idx="1"/>
            </p:cNvCxnSpPr>
            <p:nvPr/>
          </p:nvCxnSpPr>
          <p:spPr>
            <a:xfrm flipH="1">
              <a:off x="762000" y="1512374"/>
              <a:ext cx="420223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2"/>
              <a:endCxn id="18" idx="1"/>
            </p:cNvCxnSpPr>
            <p:nvPr/>
          </p:nvCxnSpPr>
          <p:spPr>
            <a:xfrm>
              <a:off x="1182223" y="1512374"/>
              <a:ext cx="652665" cy="15419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2749288" y="1795915"/>
              <a:ext cx="1887895" cy="911966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49288" y="1913911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NameNode</a:t>
              </a:r>
              <a:endParaRPr lang="en-IN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3780318" y="1794436"/>
              <a:ext cx="733373" cy="51502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NS</a:t>
              </a:r>
              <a:endParaRPr lang="en-IN" sz="1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931235" y="2436143"/>
              <a:ext cx="1524000" cy="202334"/>
            </a:xfrm>
            <a:prstGeom prst="rect">
              <a:avLst/>
            </a:prstGeom>
            <a:solidFill>
              <a:srgbClr val="0026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Block Management</a:t>
              </a:r>
              <a:endParaRPr lang="en-IN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Straight Arrow Connector 30"/>
            <p:cNvCxnSpPr>
              <a:stCxn id="21" idx="3"/>
              <a:endCxn id="27" idx="0"/>
            </p:cNvCxnSpPr>
            <p:nvPr/>
          </p:nvCxnSpPr>
          <p:spPr>
            <a:xfrm>
              <a:off x="1596358" y="1280062"/>
              <a:ext cx="2096878" cy="5158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985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/>
          <p:nvPr/>
        </p:nvSpPr>
        <p:spPr>
          <a:xfrm>
            <a:off x="1277237" y="1999741"/>
            <a:ext cx="3902075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ec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ond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ar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y</a:t>
            </a:r>
            <a:r>
              <a:rPr sz="1200" b="1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NameNod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:</a:t>
            </a:r>
            <a:endParaRPr sz="1200" b="1" dirty="0">
              <a:latin typeface="Tahoma"/>
              <a:cs typeface="Tahoma"/>
            </a:endParaRPr>
          </a:p>
          <a:p>
            <a:pPr marL="464820" lvl="1" indent="-187325">
              <a:lnSpc>
                <a:spcPct val="100000"/>
              </a:lnSpc>
              <a:spcBef>
                <a:spcPts val="894"/>
              </a:spcBef>
              <a:buClr>
                <a:srgbClr val="252525"/>
              </a:buClr>
              <a:buFont typeface="Wingdings"/>
              <a:buChar char=""/>
              <a:tabLst>
                <a:tab pos="465455" algn="l"/>
              </a:tabLst>
            </a:pPr>
            <a:r>
              <a:rPr lang="en-US" sz="1200" b="1" spc="-15" dirty="0" smtClean="0">
                <a:solidFill>
                  <a:srgbClr val="FF0000"/>
                </a:solidFill>
                <a:latin typeface="Tahoma"/>
                <a:cs typeface="Tahoma"/>
              </a:rPr>
              <a:t>"</a:t>
            </a:r>
            <a:r>
              <a:rPr sz="1200" b="1" spc="-15" dirty="0" smtClean="0">
                <a:solidFill>
                  <a:srgbClr val="FF0000"/>
                </a:solidFill>
                <a:latin typeface="Tahoma"/>
                <a:cs typeface="Tahoma"/>
              </a:rPr>
              <a:t>No</a:t>
            </a:r>
            <a:r>
              <a:rPr sz="1200" b="1" spc="-5" dirty="0" smtClean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200" b="1" dirty="0" smtClean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200" b="1" spc="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FF0000"/>
                </a:solidFill>
                <a:latin typeface="Tahoma"/>
                <a:cs typeface="Tahoma"/>
              </a:rPr>
              <a:t>hot</a:t>
            </a:r>
            <a:r>
              <a:rPr sz="1200" b="1" spc="-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15" dirty="0" smtClean="0">
                <a:solidFill>
                  <a:srgbClr val="FF0000"/>
                </a:solidFill>
                <a:latin typeface="Tahoma"/>
                <a:cs typeface="Tahoma"/>
              </a:rPr>
              <a:t>stand</a:t>
            </a:r>
            <a:r>
              <a:rPr sz="1200" b="1" spc="-5" dirty="0" smtClean="0">
                <a:solidFill>
                  <a:srgbClr val="FF0000"/>
                </a:solidFill>
                <a:latin typeface="Tahoma"/>
                <a:cs typeface="Tahoma"/>
              </a:rPr>
              <a:t>b</a:t>
            </a:r>
            <a:r>
              <a:rPr sz="1200" b="1" spc="-10" dirty="0" smtClean="0">
                <a:solidFill>
                  <a:srgbClr val="FF0000"/>
                </a:solidFill>
                <a:latin typeface="Tahoma"/>
                <a:cs typeface="Tahoma"/>
              </a:rPr>
              <a:t>y</a:t>
            </a:r>
            <a:r>
              <a:rPr lang="en-US" sz="1200" b="1" spc="-10" dirty="0" smtClean="0">
                <a:solidFill>
                  <a:srgbClr val="FF0000"/>
                </a:solidFill>
                <a:latin typeface="Tahoma"/>
                <a:cs typeface="Tahoma"/>
              </a:rPr>
              <a:t>"</a:t>
            </a:r>
            <a:r>
              <a:rPr sz="1200" b="1" dirty="0" smtClean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or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Na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endParaRPr sz="1200" dirty="0">
              <a:latin typeface="Tahoma"/>
              <a:cs typeface="Tahoma"/>
            </a:endParaRPr>
          </a:p>
          <a:p>
            <a:pPr marL="464820" lvl="1" indent="-187325">
              <a:lnSpc>
                <a:spcPct val="100000"/>
              </a:lnSpc>
              <a:spcBef>
                <a:spcPts val="780"/>
              </a:spcBef>
              <a:buClr>
                <a:srgbClr val="252525"/>
              </a:buClr>
              <a:buFont typeface="Wingdings"/>
              <a:buChar char=""/>
              <a:tabLst>
                <a:tab pos="465455" algn="l"/>
              </a:tabLst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Con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ect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NameNo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our*</a:t>
            </a:r>
            <a:endParaRPr sz="1200" dirty="0">
              <a:latin typeface="Tahoma"/>
              <a:cs typeface="Tahoma"/>
            </a:endParaRPr>
          </a:p>
          <a:p>
            <a:pPr marL="464820" lvl="1" indent="-187325">
              <a:lnSpc>
                <a:spcPct val="100000"/>
              </a:lnSpc>
              <a:spcBef>
                <a:spcPts val="780"/>
              </a:spcBef>
              <a:buClr>
                <a:srgbClr val="252525"/>
              </a:buClr>
              <a:buFont typeface="Wingdings"/>
              <a:buChar char=""/>
              <a:tabLst>
                <a:tab pos="465455" algn="l"/>
              </a:tabLst>
            </a:pP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ep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ng, b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kup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NemeN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ata</a:t>
            </a:r>
            <a:endParaRPr sz="1200" dirty="0">
              <a:latin typeface="Tahoma"/>
              <a:cs typeface="Tahoma"/>
            </a:endParaRPr>
          </a:p>
          <a:p>
            <a:pPr marL="464820" lvl="1" indent="-187325">
              <a:lnSpc>
                <a:spcPct val="100000"/>
              </a:lnSpc>
              <a:spcBef>
                <a:spcPts val="780"/>
              </a:spcBef>
              <a:buClr>
                <a:srgbClr val="252525"/>
              </a:buClr>
              <a:buFont typeface="Wingdings"/>
              <a:buChar char=""/>
              <a:tabLst>
                <a:tab pos="465455" algn="l"/>
              </a:tabLst>
            </a:pP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ata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bui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led</a:t>
            </a:r>
            <a:r>
              <a:rPr sz="1200" spc="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Na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eN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endParaRPr sz="1300" dirty="0">
              <a:latin typeface="Tahoma"/>
              <a:cs typeface="Tahoma"/>
            </a:endParaRPr>
          </a:p>
        </p:txBody>
      </p:sp>
      <p:sp>
        <p:nvSpPr>
          <p:cNvPr id="3" name="object 4"/>
          <p:cNvSpPr/>
          <p:nvPr/>
        </p:nvSpPr>
        <p:spPr>
          <a:xfrm>
            <a:off x="3424428" y="1949195"/>
            <a:ext cx="129540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5"/>
          <p:cNvSpPr/>
          <p:nvPr/>
        </p:nvSpPr>
        <p:spPr>
          <a:xfrm>
            <a:off x="3582161" y="2027047"/>
            <a:ext cx="1094740" cy="120650"/>
          </a:xfrm>
          <a:custGeom>
            <a:avLst/>
            <a:gdLst/>
            <a:ahLst/>
            <a:cxnLst/>
            <a:rect l="l" t="t" r="r" b="b"/>
            <a:pathLst>
              <a:path w="1094739" h="120650">
                <a:moveTo>
                  <a:pt x="102997" y="0"/>
                </a:moveTo>
                <a:lnTo>
                  <a:pt x="0" y="60070"/>
                </a:lnTo>
                <a:lnTo>
                  <a:pt x="102997" y="120141"/>
                </a:lnTo>
                <a:lnTo>
                  <a:pt x="110998" y="118109"/>
                </a:lnTo>
                <a:lnTo>
                  <a:pt x="114553" y="111886"/>
                </a:lnTo>
                <a:lnTo>
                  <a:pt x="118110" y="105790"/>
                </a:lnTo>
                <a:lnTo>
                  <a:pt x="116077" y="97789"/>
                </a:lnTo>
                <a:lnTo>
                  <a:pt x="109854" y="94233"/>
                </a:lnTo>
                <a:lnTo>
                  <a:pt x="73496" y="73025"/>
                </a:lnTo>
                <a:lnTo>
                  <a:pt x="25653" y="73025"/>
                </a:lnTo>
                <a:lnTo>
                  <a:pt x="25653" y="47116"/>
                </a:lnTo>
                <a:lnTo>
                  <a:pt x="73496" y="47116"/>
                </a:lnTo>
                <a:lnTo>
                  <a:pt x="109854" y="25907"/>
                </a:lnTo>
                <a:lnTo>
                  <a:pt x="116077" y="22351"/>
                </a:lnTo>
                <a:lnTo>
                  <a:pt x="118110" y="14350"/>
                </a:lnTo>
                <a:lnTo>
                  <a:pt x="114553" y="8254"/>
                </a:lnTo>
                <a:lnTo>
                  <a:pt x="110998" y="2031"/>
                </a:lnTo>
                <a:lnTo>
                  <a:pt x="102997" y="0"/>
                </a:lnTo>
                <a:close/>
              </a:path>
              <a:path w="1094739" h="120650">
                <a:moveTo>
                  <a:pt x="73496" y="47116"/>
                </a:moveTo>
                <a:lnTo>
                  <a:pt x="25653" y="47116"/>
                </a:lnTo>
                <a:lnTo>
                  <a:pt x="25653" y="73025"/>
                </a:lnTo>
                <a:lnTo>
                  <a:pt x="73496" y="73025"/>
                </a:lnTo>
                <a:lnTo>
                  <a:pt x="70448" y="71246"/>
                </a:lnTo>
                <a:lnTo>
                  <a:pt x="32130" y="71246"/>
                </a:lnTo>
                <a:lnTo>
                  <a:pt x="32130" y="48894"/>
                </a:lnTo>
                <a:lnTo>
                  <a:pt x="70448" y="48894"/>
                </a:lnTo>
                <a:lnTo>
                  <a:pt x="73496" y="47116"/>
                </a:lnTo>
                <a:close/>
              </a:path>
              <a:path w="1094739" h="120650">
                <a:moveTo>
                  <a:pt x="1094486" y="47116"/>
                </a:moveTo>
                <a:lnTo>
                  <a:pt x="73496" y="47116"/>
                </a:lnTo>
                <a:lnTo>
                  <a:pt x="51289" y="60070"/>
                </a:lnTo>
                <a:lnTo>
                  <a:pt x="73496" y="73025"/>
                </a:lnTo>
                <a:lnTo>
                  <a:pt x="1094486" y="73025"/>
                </a:lnTo>
                <a:lnTo>
                  <a:pt x="1094486" y="47116"/>
                </a:lnTo>
                <a:close/>
              </a:path>
              <a:path w="1094739" h="120650">
                <a:moveTo>
                  <a:pt x="32130" y="48894"/>
                </a:moveTo>
                <a:lnTo>
                  <a:pt x="32130" y="71246"/>
                </a:lnTo>
                <a:lnTo>
                  <a:pt x="51289" y="60070"/>
                </a:lnTo>
                <a:lnTo>
                  <a:pt x="32130" y="48894"/>
                </a:lnTo>
                <a:close/>
              </a:path>
              <a:path w="1094739" h="120650">
                <a:moveTo>
                  <a:pt x="51289" y="60070"/>
                </a:moveTo>
                <a:lnTo>
                  <a:pt x="32130" y="71246"/>
                </a:lnTo>
                <a:lnTo>
                  <a:pt x="70448" y="71246"/>
                </a:lnTo>
                <a:lnTo>
                  <a:pt x="51289" y="60070"/>
                </a:lnTo>
                <a:close/>
              </a:path>
              <a:path w="1094739" h="120650">
                <a:moveTo>
                  <a:pt x="70448" y="48894"/>
                </a:moveTo>
                <a:lnTo>
                  <a:pt x="32130" y="48894"/>
                </a:lnTo>
                <a:lnTo>
                  <a:pt x="51289" y="60070"/>
                </a:lnTo>
                <a:lnTo>
                  <a:pt x="70448" y="4889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5" name="object 6"/>
          <p:cNvSpPr/>
          <p:nvPr/>
        </p:nvSpPr>
        <p:spPr>
          <a:xfrm>
            <a:off x="4620767" y="2060448"/>
            <a:ext cx="464820" cy="1232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6" name="object 7"/>
          <p:cNvSpPr/>
          <p:nvPr/>
        </p:nvSpPr>
        <p:spPr>
          <a:xfrm>
            <a:off x="4676394" y="2087117"/>
            <a:ext cx="354330" cy="1130935"/>
          </a:xfrm>
          <a:custGeom>
            <a:avLst/>
            <a:gdLst/>
            <a:ahLst/>
            <a:cxnLst/>
            <a:rect l="l" t="t" r="r" b="b"/>
            <a:pathLst>
              <a:path w="354329" h="1130935">
                <a:moveTo>
                  <a:pt x="0" y="0"/>
                </a:moveTo>
                <a:lnTo>
                  <a:pt x="354329" y="1130681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7" name="object 50"/>
          <p:cNvSpPr/>
          <p:nvPr/>
        </p:nvSpPr>
        <p:spPr>
          <a:xfrm>
            <a:off x="4913376" y="3192779"/>
            <a:ext cx="1632203" cy="717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8" name="object 51"/>
          <p:cNvSpPr/>
          <p:nvPr/>
        </p:nvSpPr>
        <p:spPr>
          <a:xfrm>
            <a:off x="5146547" y="3243072"/>
            <a:ext cx="1193291" cy="672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9" name="object 52"/>
          <p:cNvSpPr/>
          <p:nvPr/>
        </p:nvSpPr>
        <p:spPr>
          <a:xfrm>
            <a:off x="4956047" y="3215639"/>
            <a:ext cx="1546859" cy="6324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0" name="object 53"/>
          <p:cNvSpPr txBox="1"/>
          <p:nvPr/>
        </p:nvSpPr>
        <p:spPr>
          <a:xfrm>
            <a:off x="5305494" y="3311975"/>
            <a:ext cx="237744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210"/>
              </a:spcBef>
            </a:pPr>
            <a:r>
              <a:rPr sz="1400" spc="-5" dirty="0" smtClean="0">
                <a:solidFill>
                  <a:srgbClr val="252525"/>
                </a:solidFill>
                <a:latin typeface="Tahoma"/>
                <a:cs typeface="Tahoma"/>
              </a:rPr>
              <a:t>Sec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 smtClean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da</a:t>
            </a:r>
            <a:r>
              <a:rPr sz="1400" spc="-10" dirty="0" smtClean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 smtClean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meNode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1" name="object 55"/>
          <p:cNvSpPr/>
          <p:nvPr/>
        </p:nvSpPr>
        <p:spPr>
          <a:xfrm>
            <a:off x="5091684" y="1647444"/>
            <a:ext cx="1392936" cy="5151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2" name="object 56"/>
          <p:cNvSpPr/>
          <p:nvPr/>
        </p:nvSpPr>
        <p:spPr>
          <a:xfrm>
            <a:off x="5205984" y="1702307"/>
            <a:ext cx="1164336" cy="4587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3" name="object 57"/>
          <p:cNvSpPr/>
          <p:nvPr/>
        </p:nvSpPr>
        <p:spPr>
          <a:xfrm>
            <a:off x="5134355" y="1670304"/>
            <a:ext cx="1307592" cy="4297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4" name="object 58"/>
          <p:cNvSpPr txBox="1"/>
          <p:nvPr/>
        </p:nvSpPr>
        <p:spPr>
          <a:xfrm>
            <a:off x="5343905" y="1778126"/>
            <a:ext cx="890269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meNode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5" name="object 59"/>
          <p:cNvSpPr/>
          <p:nvPr/>
        </p:nvSpPr>
        <p:spPr>
          <a:xfrm>
            <a:off x="5338571" y="2078735"/>
            <a:ext cx="315467" cy="13030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6" name="object 60"/>
          <p:cNvSpPr/>
          <p:nvPr/>
        </p:nvSpPr>
        <p:spPr>
          <a:xfrm>
            <a:off x="5436234" y="2100833"/>
            <a:ext cx="120650" cy="1102360"/>
          </a:xfrm>
          <a:custGeom>
            <a:avLst/>
            <a:gdLst/>
            <a:ahLst/>
            <a:cxnLst/>
            <a:rect l="l" t="t" r="r" b="b"/>
            <a:pathLst>
              <a:path w="120650" h="1102360">
                <a:moveTo>
                  <a:pt x="14350" y="983996"/>
                </a:moveTo>
                <a:lnTo>
                  <a:pt x="8254" y="987679"/>
                </a:lnTo>
                <a:lnTo>
                  <a:pt x="2031" y="991235"/>
                </a:lnTo>
                <a:lnTo>
                  <a:pt x="0" y="999109"/>
                </a:lnTo>
                <a:lnTo>
                  <a:pt x="3555" y="1005332"/>
                </a:lnTo>
                <a:lnTo>
                  <a:pt x="60070" y="1102233"/>
                </a:lnTo>
                <a:lnTo>
                  <a:pt x="75033" y="1076579"/>
                </a:lnTo>
                <a:lnTo>
                  <a:pt x="47116" y="1076579"/>
                </a:lnTo>
                <a:lnTo>
                  <a:pt x="47116" y="1028609"/>
                </a:lnTo>
                <a:lnTo>
                  <a:pt x="22351" y="986155"/>
                </a:lnTo>
                <a:lnTo>
                  <a:pt x="14350" y="983996"/>
                </a:lnTo>
                <a:close/>
              </a:path>
              <a:path w="120650" h="1102360">
                <a:moveTo>
                  <a:pt x="47116" y="1028609"/>
                </a:moveTo>
                <a:lnTo>
                  <a:pt x="47116" y="1076579"/>
                </a:lnTo>
                <a:lnTo>
                  <a:pt x="73025" y="1076579"/>
                </a:lnTo>
                <a:lnTo>
                  <a:pt x="73025" y="1069975"/>
                </a:lnTo>
                <a:lnTo>
                  <a:pt x="48894" y="1069975"/>
                </a:lnTo>
                <a:lnTo>
                  <a:pt x="60070" y="1050816"/>
                </a:lnTo>
                <a:lnTo>
                  <a:pt x="47116" y="1028609"/>
                </a:lnTo>
                <a:close/>
              </a:path>
              <a:path w="120650" h="1102360">
                <a:moveTo>
                  <a:pt x="105790" y="983996"/>
                </a:moveTo>
                <a:lnTo>
                  <a:pt x="97789" y="986155"/>
                </a:lnTo>
                <a:lnTo>
                  <a:pt x="73025" y="1028609"/>
                </a:lnTo>
                <a:lnTo>
                  <a:pt x="73025" y="1076579"/>
                </a:lnTo>
                <a:lnTo>
                  <a:pt x="75033" y="1076579"/>
                </a:lnTo>
                <a:lnTo>
                  <a:pt x="116586" y="1005332"/>
                </a:lnTo>
                <a:lnTo>
                  <a:pt x="120141" y="999109"/>
                </a:lnTo>
                <a:lnTo>
                  <a:pt x="118110" y="991235"/>
                </a:lnTo>
                <a:lnTo>
                  <a:pt x="111887" y="987679"/>
                </a:lnTo>
                <a:lnTo>
                  <a:pt x="105790" y="983996"/>
                </a:lnTo>
                <a:close/>
              </a:path>
              <a:path w="120650" h="1102360">
                <a:moveTo>
                  <a:pt x="60070" y="1050816"/>
                </a:moveTo>
                <a:lnTo>
                  <a:pt x="48894" y="1069975"/>
                </a:lnTo>
                <a:lnTo>
                  <a:pt x="71247" y="1069975"/>
                </a:lnTo>
                <a:lnTo>
                  <a:pt x="60070" y="1050816"/>
                </a:lnTo>
                <a:close/>
              </a:path>
              <a:path w="120650" h="1102360">
                <a:moveTo>
                  <a:pt x="73025" y="1028609"/>
                </a:moveTo>
                <a:lnTo>
                  <a:pt x="60070" y="1050816"/>
                </a:lnTo>
                <a:lnTo>
                  <a:pt x="71247" y="1069975"/>
                </a:lnTo>
                <a:lnTo>
                  <a:pt x="73025" y="1069975"/>
                </a:lnTo>
                <a:lnTo>
                  <a:pt x="73025" y="1028609"/>
                </a:lnTo>
                <a:close/>
              </a:path>
              <a:path w="120650" h="1102360">
                <a:moveTo>
                  <a:pt x="73025" y="0"/>
                </a:moveTo>
                <a:lnTo>
                  <a:pt x="47116" y="0"/>
                </a:lnTo>
                <a:lnTo>
                  <a:pt x="47116" y="1028609"/>
                </a:lnTo>
                <a:lnTo>
                  <a:pt x="60070" y="1050816"/>
                </a:lnTo>
                <a:lnTo>
                  <a:pt x="73025" y="1028609"/>
                </a:lnTo>
                <a:lnTo>
                  <a:pt x="730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7" name="object 61"/>
          <p:cNvSpPr/>
          <p:nvPr/>
        </p:nvSpPr>
        <p:spPr>
          <a:xfrm>
            <a:off x="5873496" y="1962911"/>
            <a:ext cx="315467" cy="13030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8" name="object 62"/>
          <p:cNvSpPr/>
          <p:nvPr/>
        </p:nvSpPr>
        <p:spPr>
          <a:xfrm>
            <a:off x="5971159" y="2100833"/>
            <a:ext cx="120650" cy="1102360"/>
          </a:xfrm>
          <a:custGeom>
            <a:avLst/>
            <a:gdLst/>
            <a:ahLst/>
            <a:cxnLst/>
            <a:rect l="l" t="t" r="r" b="b"/>
            <a:pathLst>
              <a:path w="120650" h="1102360">
                <a:moveTo>
                  <a:pt x="60070" y="51289"/>
                </a:moveTo>
                <a:lnTo>
                  <a:pt x="47116" y="73496"/>
                </a:lnTo>
                <a:lnTo>
                  <a:pt x="47116" y="1102233"/>
                </a:lnTo>
                <a:lnTo>
                  <a:pt x="73025" y="1102233"/>
                </a:lnTo>
                <a:lnTo>
                  <a:pt x="73025" y="73496"/>
                </a:lnTo>
                <a:lnTo>
                  <a:pt x="60070" y="51289"/>
                </a:lnTo>
                <a:close/>
              </a:path>
              <a:path w="120650" h="1102360">
                <a:moveTo>
                  <a:pt x="60070" y="0"/>
                </a:moveTo>
                <a:lnTo>
                  <a:pt x="0" y="102997"/>
                </a:lnTo>
                <a:lnTo>
                  <a:pt x="2031" y="110998"/>
                </a:lnTo>
                <a:lnTo>
                  <a:pt x="8254" y="114554"/>
                </a:lnTo>
                <a:lnTo>
                  <a:pt x="14350" y="118110"/>
                </a:lnTo>
                <a:lnTo>
                  <a:pt x="22351" y="116078"/>
                </a:lnTo>
                <a:lnTo>
                  <a:pt x="25907" y="109855"/>
                </a:lnTo>
                <a:lnTo>
                  <a:pt x="47116" y="73496"/>
                </a:lnTo>
                <a:lnTo>
                  <a:pt x="47116" y="25654"/>
                </a:lnTo>
                <a:lnTo>
                  <a:pt x="75033" y="25654"/>
                </a:lnTo>
                <a:lnTo>
                  <a:pt x="60070" y="0"/>
                </a:lnTo>
                <a:close/>
              </a:path>
              <a:path w="120650" h="1102360">
                <a:moveTo>
                  <a:pt x="75033" y="25654"/>
                </a:moveTo>
                <a:lnTo>
                  <a:pt x="73025" y="25654"/>
                </a:lnTo>
                <a:lnTo>
                  <a:pt x="73025" y="73496"/>
                </a:lnTo>
                <a:lnTo>
                  <a:pt x="94233" y="109855"/>
                </a:lnTo>
                <a:lnTo>
                  <a:pt x="97789" y="116078"/>
                </a:lnTo>
                <a:lnTo>
                  <a:pt x="105790" y="118110"/>
                </a:lnTo>
                <a:lnTo>
                  <a:pt x="111887" y="114554"/>
                </a:lnTo>
                <a:lnTo>
                  <a:pt x="118110" y="110998"/>
                </a:lnTo>
                <a:lnTo>
                  <a:pt x="120141" y="102997"/>
                </a:lnTo>
                <a:lnTo>
                  <a:pt x="75033" y="25654"/>
                </a:lnTo>
                <a:close/>
              </a:path>
              <a:path w="120650" h="1102360">
                <a:moveTo>
                  <a:pt x="73025" y="25654"/>
                </a:moveTo>
                <a:lnTo>
                  <a:pt x="47116" y="25654"/>
                </a:lnTo>
                <a:lnTo>
                  <a:pt x="47116" y="73496"/>
                </a:lnTo>
                <a:lnTo>
                  <a:pt x="60070" y="51289"/>
                </a:lnTo>
                <a:lnTo>
                  <a:pt x="48894" y="32131"/>
                </a:lnTo>
                <a:lnTo>
                  <a:pt x="73025" y="32131"/>
                </a:lnTo>
                <a:lnTo>
                  <a:pt x="73025" y="25654"/>
                </a:lnTo>
                <a:close/>
              </a:path>
              <a:path w="120650" h="1102360">
                <a:moveTo>
                  <a:pt x="73025" y="32131"/>
                </a:moveTo>
                <a:lnTo>
                  <a:pt x="71246" y="32131"/>
                </a:lnTo>
                <a:lnTo>
                  <a:pt x="60070" y="51289"/>
                </a:lnTo>
                <a:lnTo>
                  <a:pt x="73025" y="73496"/>
                </a:lnTo>
                <a:lnTo>
                  <a:pt x="73025" y="32131"/>
                </a:lnTo>
                <a:close/>
              </a:path>
              <a:path w="120650" h="1102360">
                <a:moveTo>
                  <a:pt x="71246" y="32131"/>
                </a:moveTo>
                <a:lnTo>
                  <a:pt x="48894" y="32131"/>
                </a:lnTo>
                <a:lnTo>
                  <a:pt x="60070" y="51289"/>
                </a:lnTo>
                <a:lnTo>
                  <a:pt x="71246" y="3213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19" name="object 63"/>
          <p:cNvSpPr/>
          <p:nvPr/>
        </p:nvSpPr>
        <p:spPr>
          <a:xfrm>
            <a:off x="5090921" y="962405"/>
            <a:ext cx="1371600" cy="568960"/>
          </a:xfrm>
          <a:custGeom>
            <a:avLst/>
            <a:gdLst/>
            <a:ahLst/>
            <a:cxnLst/>
            <a:rect l="l" t="t" r="r" b="b"/>
            <a:pathLst>
              <a:path w="1371600" h="568960">
                <a:moveTo>
                  <a:pt x="0" y="568451"/>
                </a:moveTo>
                <a:lnTo>
                  <a:pt x="1371600" y="568451"/>
                </a:lnTo>
                <a:lnTo>
                  <a:pt x="137160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0" name="object 64"/>
          <p:cNvSpPr/>
          <p:nvPr/>
        </p:nvSpPr>
        <p:spPr>
          <a:xfrm>
            <a:off x="5090921" y="962405"/>
            <a:ext cx="1371600" cy="568960"/>
          </a:xfrm>
          <a:custGeom>
            <a:avLst/>
            <a:gdLst/>
            <a:ahLst/>
            <a:cxnLst/>
            <a:rect l="l" t="t" r="r" b="b"/>
            <a:pathLst>
              <a:path w="1371600" h="568960">
                <a:moveTo>
                  <a:pt x="0" y="568451"/>
                </a:moveTo>
                <a:lnTo>
                  <a:pt x="1371600" y="568451"/>
                </a:lnTo>
                <a:lnTo>
                  <a:pt x="137160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25908">
            <a:solidFill>
              <a:srgbClr val="5C5C5C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1" name="object 65"/>
          <p:cNvSpPr/>
          <p:nvPr/>
        </p:nvSpPr>
        <p:spPr>
          <a:xfrm>
            <a:off x="5292852" y="1039367"/>
            <a:ext cx="937260" cy="0"/>
          </a:xfrm>
          <a:custGeom>
            <a:avLst/>
            <a:gdLst/>
            <a:ahLst/>
            <a:cxnLst/>
            <a:rect l="l" t="t" r="r" b="b"/>
            <a:pathLst>
              <a:path w="937260">
                <a:moveTo>
                  <a:pt x="93700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2" name="object 66"/>
          <p:cNvSpPr/>
          <p:nvPr/>
        </p:nvSpPr>
        <p:spPr>
          <a:xfrm>
            <a:off x="5158740" y="1179575"/>
            <a:ext cx="1207770" cy="0"/>
          </a:xfrm>
          <a:custGeom>
            <a:avLst/>
            <a:gdLst/>
            <a:ahLst/>
            <a:cxnLst/>
            <a:rect l="l" t="t" r="r" b="b"/>
            <a:pathLst>
              <a:path w="1207770">
                <a:moveTo>
                  <a:pt x="120738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3" name="object 67"/>
          <p:cNvSpPr/>
          <p:nvPr/>
        </p:nvSpPr>
        <p:spPr>
          <a:xfrm>
            <a:off x="5292852" y="1319783"/>
            <a:ext cx="937260" cy="0"/>
          </a:xfrm>
          <a:custGeom>
            <a:avLst/>
            <a:gdLst/>
            <a:ahLst/>
            <a:cxnLst/>
            <a:rect l="l" t="t" r="r" b="b"/>
            <a:pathLst>
              <a:path w="937260">
                <a:moveTo>
                  <a:pt x="937006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4" name="object 68"/>
          <p:cNvSpPr/>
          <p:nvPr/>
        </p:nvSpPr>
        <p:spPr>
          <a:xfrm>
            <a:off x="5158740" y="1459991"/>
            <a:ext cx="1207770" cy="0"/>
          </a:xfrm>
          <a:custGeom>
            <a:avLst/>
            <a:gdLst/>
            <a:ahLst/>
            <a:cxnLst/>
            <a:rect l="l" t="t" r="r" b="b"/>
            <a:pathLst>
              <a:path w="1207770">
                <a:moveTo>
                  <a:pt x="120738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42424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5" name="object 69"/>
          <p:cNvSpPr/>
          <p:nvPr/>
        </p:nvSpPr>
        <p:spPr>
          <a:xfrm>
            <a:off x="6635495" y="3674364"/>
            <a:ext cx="1036320" cy="7924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6" name="object 70"/>
          <p:cNvSpPr/>
          <p:nvPr/>
        </p:nvSpPr>
        <p:spPr>
          <a:xfrm>
            <a:off x="6682740" y="3701796"/>
            <a:ext cx="941831" cy="6980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7" name="object 71"/>
          <p:cNvSpPr/>
          <p:nvPr/>
        </p:nvSpPr>
        <p:spPr>
          <a:xfrm>
            <a:off x="6682740" y="3820795"/>
            <a:ext cx="810895" cy="579120"/>
          </a:xfrm>
          <a:custGeom>
            <a:avLst/>
            <a:gdLst/>
            <a:ahLst/>
            <a:cxnLst/>
            <a:rect l="l" t="t" r="r" b="b"/>
            <a:pathLst>
              <a:path w="810895" h="579120">
                <a:moveTo>
                  <a:pt x="0" y="0"/>
                </a:moveTo>
                <a:lnTo>
                  <a:pt x="810767" y="0"/>
                </a:lnTo>
                <a:lnTo>
                  <a:pt x="810767" y="464642"/>
                </a:lnTo>
                <a:lnTo>
                  <a:pt x="752899" y="465927"/>
                </a:lnTo>
                <a:lnTo>
                  <a:pt x="700503" y="469558"/>
                </a:lnTo>
                <a:lnTo>
                  <a:pt x="652972" y="475200"/>
                </a:lnTo>
                <a:lnTo>
                  <a:pt x="609697" y="482518"/>
                </a:lnTo>
                <a:lnTo>
                  <a:pt x="570071" y="491177"/>
                </a:lnTo>
                <a:lnTo>
                  <a:pt x="499331" y="511177"/>
                </a:lnTo>
                <a:lnTo>
                  <a:pt x="435889" y="532517"/>
                </a:lnTo>
                <a:lnTo>
                  <a:pt x="405383" y="542851"/>
                </a:lnTo>
                <a:lnTo>
                  <a:pt x="343765" y="561175"/>
                </a:lnTo>
                <a:lnTo>
                  <a:pt x="277282" y="574135"/>
                </a:lnTo>
                <a:lnTo>
                  <a:pt x="201070" y="579051"/>
                </a:lnTo>
                <a:lnTo>
                  <a:pt x="157795" y="577655"/>
                </a:lnTo>
                <a:lnTo>
                  <a:pt x="110264" y="573242"/>
                </a:lnTo>
                <a:lnTo>
                  <a:pt x="57868" y="565476"/>
                </a:lnTo>
                <a:lnTo>
                  <a:pt x="0" y="55402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974707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8" name="object 72"/>
          <p:cNvSpPr/>
          <p:nvPr/>
        </p:nvSpPr>
        <p:spPr>
          <a:xfrm>
            <a:off x="6749542" y="3760596"/>
            <a:ext cx="805815" cy="470534"/>
          </a:xfrm>
          <a:custGeom>
            <a:avLst/>
            <a:gdLst/>
            <a:ahLst/>
            <a:cxnLst/>
            <a:rect l="l" t="t" r="r" b="b"/>
            <a:pathLst>
              <a:path w="805815" h="470535">
                <a:moveTo>
                  <a:pt x="0" y="60197"/>
                </a:moveTo>
                <a:lnTo>
                  <a:pt x="0" y="0"/>
                </a:lnTo>
                <a:lnTo>
                  <a:pt x="805306" y="0"/>
                </a:lnTo>
                <a:lnTo>
                  <a:pt x="805306" y="467525"/>
                </a:lnTo>
                <a:lnTo>
                  <a:pt x="786579" y="467883"/>
                </a:lnTo>
                <a:lnTo>
                  <a:pt x="769455" y="468728"/>
                </a:lnTo>
                <a:lnTo>
                  <a:pt x="755572" y="469717"/>
                </a:lnTo>
                <a:lnTo>
                  <a:pt x="746565" y="470506"/>
                </a:lnTo>
              </a:path>
            </a:pathLst>
          </a:custGeom>
          <a:ln w="9144">
            <a:solidFill>
              <a:srgbClr val="974707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29" name="object 73"/>
          <p:cNvSpPr/>
          <p:nvPr/>
        </p:nvSpPr>
        <p:spPr>
          <a:xfrm>
            <a:off x="6812280" y="3701796"/>
            <a:ext cx="812800" cy="468630"/>
          </a:xfrm>
          <a:custGeom>
            <a:avLst/>
            <a:gdLst/>
            <a:ahLst/>
            <a:cxnLst/>
            <a:rect l="l" t="t" r="r" b="b"/>
            <a:pathLst>
              <a:path w="812800" h="468629">
                <a:moveTo>
                  <a:pt x="0" y="58800"/>
                </a:moveTo>
                <a:lnTo>
                  <a:pt x="0" y="0"/>
                </a:lnTo>
                <a:lnTo>
                  <a:pt x="812292" y="0"/>
                </a:lnTo>
                <a:lnTo>
                  <a:pt x="812292" y="466089"/>
                </a:lnTo>
                <a:lnTo>
                  <a:pt x="793440" y="466301"/>
                </a:lnTo>
                <a:lnTo>
                  <a:pt x="775869" y="466820"/>
                </a:lnTo>
                <a:lnTo>
                  <a:pt x="760833" y="467470"/>
                </a:lnTo>
                <a:lnTo>
                  <a:pt x="749587" y="468075"/>
                </a:lnTo>
                <a:lnTo>
                  <a:pt x="743385" y="468460"/>
                </a:lnTo>
              </a:path>
            </a:pathLst>
          </a:custGeom>
          <a:ln w="9144">
            <a:solidFill>
              <a:srgbClr val="974707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0" name="object 74"/>
          <p:cNvSpPr/>
          <p:nvPr/>
        </p:nvSpPr>
        <p:spPr>
          <a:xfrm>
            <a:off x="5440679" y="3826764"/>
            <a:ext cx="111251" cy="4419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1" name="object 75"/>
          <p:cNvSpPr/>
          <p:nvPr/>
        </p:nvSpPr>
        <p:spPr>
          <a:xfrm>
            <a:off x="5496305" y="3848861"/>
            <a:ext cx="0" cy="344805"/>
          </a:xfrm>
          <a:custGeom>
            <a:avLst/>
            <a:gdLst/>
            <a:ahLst/>
            <a:cxnLst/>
            <a:rect l="l" t="t" r="r" b="b"/>
            <a:pathLst>
              <a:path h="344804">
                <a:moveTo>
                  <a:pt x="0" y="0"/>
                </a:moveTo>
                <a:lnTo>
                  <a:pt x="0" y="344754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2" name="object 76"/>
          <p:cNvSpPr/>
          <p:nvPr/>
        </p:nvSpPr>
        <p:spPr>
          <a:xfrm>
            <a:off x="5452871" y="4055364"/>
            <a:ext cx="1388364" cy="3154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3" name="object 77"/>
          <p:cNvSpPr/>
          <p:nvPr/>
        </p:nvSpPr>
        <p:spPr>
          <a:xfrm>
            <a:off x="5496305" y="4133151"/>
            <a:ext cx="1187450" cy="120650"/>
          </a:xfrm>
          <a:custGeom>
            <a:avLst/>
            <a:gdLst/>
            <a:ahLst/>
            <a:cxnLst/>
            <a:rect l="l" t="t" r="r" b="b"/>
            <a:pathLst>
              <a:path w="1187450" h="120650">
                <a:moveTo>
                  <a:pt x="1135503" y="60134"/>
                </a:moveTo>
                <a:lnTo>
                  <a:pt x="1070737" y="97891"/>
                </a:lnTo>
                <a:lnTo>
                  <a:pt x="1068704" y="105816"/>
                </a:lnTo>
                <a:lnTo>
                  <a:pt x="1075817" y="118173"/>
                </a:lnTo>
                <a:lnTo>
                  <a:pt x="1083818" y="120269"/>
                </a:lnTo>
                <a:lnTo>
                  <a:pt x="1164706" y="73088"/>
                </a:lnTo>
                <a:lnTo>
                  <a:pt x="1161161" y="73088"/>
                </a:lnTo>
                <a:lnTo>
                  <a:pt x="1161161" y="71323"/>
                </a:lnTo>
                <a:lnTo>
                  <a:pt x="1154684" y="71323"/>
                </a:lnTo>
                <a:lnTo>
                  <a:pt x="1135503" y="60134"/>
                </a:lnTo>
                <a:close/>
              </a:path>
              <a:path w="1187450" h="120650">
                <a:moveTo>
                  <a:pt x="1113296" y="47180"/>
                </a:moveTo>
                <a:lnTo>
                  <a:pt x="0" y="47180"/>
                </a:lnTo>
                <a:lnTo>
                  <a:pt x="0" y="73088"/>
                </a:lnTo>
                <a:lnTo>
                  <a:pt x="1113296" y="73088"/>
                </a:lnTo>
                <a:lnTo>
                  <a:pt x="1135503" y="60134"/>
                </a:lnTo>
                <a:lnTo>
                  <a:pt x="1113296" y="47180"/>
                </a:lnTo>
                <a:close/>
              </a:path>
              <a:path w="1187450" h="120650">
                <a:moveTo>
                  <a:pt x="1164706" y="47180"/>
                </a:moveTo>
                <a:lnTo>
                  <a:pt x="1161161" y="47180"/>
                </a:lnTo>
                <a:lnTo>
                  <a:pt x="1161161" y="73088"/>
                </a:lnTo>
                <a:lnTo>
                  <a:pt x="1164706" y="73088"/>
                </a:lnTo>
                <a:lnTo>
                  <a:pt x="1186942" y="60134"/>
                </a:lnTo>
                <a:lnTo>
                  <a:pt x="1164706" y="47180"/>
                </a:lnTo>
                <a:close/>
              </a:path>
              <a:path w="1187450" h="120650">
                <a:moveTo>
                  <a:pt x="1154684" y="48945"/>
                </a:moveTo>
                <a:lnTo>
                  <a:pt x="1135503" y="60134"/>
                </a:lnTo>
                <a:lnTo>
                  <a:pt x="1154684" y="71323"/>
                </a:lnTo>
                <a:lnTo>
                  <a:pt x="1154684" y="48945"/>
                </a:lnTo>
                <a:close/>
              </a:path>
              <a:path w="1187450" h="120650">
                <a:moveTo>
                  <a:pt x="1161161" y="48945"/>
                </a:moveTo>
                <a:lnTo>
                  <a:pt x="1154684" y="48945"/>
                </a:lnTo>
                <a:lnTo>
                  <a:pt x="1154684" y="71323"/>
                </a:lnTo>
                <a:lnTo>
                  <a:pt x="1161161" y="71323"/>
                </a:lnTo>
                <a:lnTo>
                  <a:pt x="1161161" y="48945"/>
                </a:lnTo>
                <a:close/>
              </a:path>
              <a:path w="1187450" h="120650">
                <a:moveTo>
                  <a:pt x="1083818" y="0"/>
                </a:moveTo>
                <a:lnTo>
                  <a:pt x="1075817" y="2082"/>
                </a:lnTo>
                <a:lnTo>
                  <a:pt x="1068704" y="14452"/>
                </a:lnTo>
                <a:lnTo>
                  <a:pt x="1070737" y="22377"/>
                </a:lnTo>
                <a:lnTo>
                  <a:pt x="1135503" y="60134"/>
                </a:lnTo>
                <a:lnTo>
                  <a:pt x="1154684" y="48945"/>
                </a:lnTo>
                <a:lnTo>
                  <a:pt x="1161161" y="48945"/>
                </a:lnTo>
                <a:lnTo>
                  <a:pt x="1161161" y="47180"/>
                </a:lnTo>
                <a:lnTo>
                  <a:pt x="1164706" y="47180"/>
                </a:lnTo>
                <a:lnTo>
                  <a:pt x="10838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4" name="object 78"/>
          <p:cNvSpPr txBox="1"/>
          <p:nvPr/>
        </p:nvSpPr>
        <p:spPr>
          <a:xfrm>
            <a:off x="4270375" y="1173988"/>
            <a:ext cx="767080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metad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ta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5" name="object 79"/>
          <p:cNvSpPr txBox="1"/>
          <p:nvPr/>
        </p:nvSpPr>
        <p:spPr>
          <a:xfrm>
            <a:off x="4696459" y="3966261"/>
            <a:ext cx="767080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metad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ta</a:t>
            </a:r>
            <a:endParaRPr sz="1400" dirty="0">
              <a:latin typeface="Tahoma"/>
              <a:cs typeface="Tahoma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534150" y="1188973"/>
            <a:ext cx="1423416" cy="886034"/>
            <a:chOff x="1700784" y="3954494"/>
            <a:chExt cx="1423416" cy="886034"/>
          </a:xfrm>
        </p:grpSpPr>
        <p:sp>
          <p:nvSpPr>
            <p:cNvPr id="37" name="Cloud Callout 36"/>
            <p:cNvSpPr/>
            <p:nvPr/>
          </p:nvSpPr>
          <p:spPr>
            <a:xfrm>
              <a:off x="1700784" y="3954494"/>
              <a:ext cx="1423416" cy="886034"/>
            </a:xfrm>
            <a:prstGeom prst="cloudCallou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38" name="object 54"/>
            <p:cNvSpPr txBox="1"/>
            <p:nvPr/>
          </p:nvSpPr>
          <p:spPr>
            <a:xfrm>
              <a:off x="2026284" y="4231275"/>
              <a:ext cx="812165" cy="37465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dirty="0">
                  <a:solidFill>
                    <a:srgbClr val="FFFFFF"/>
                  </a:solidFill>
                  <a:latin typeface="Tahoma"/>
                  <a:cs typeface="Tahoma"/>
                </a:rPr>
                <a:t>S</a:t>
              </a:r>
              <a:r>
                <a:rPr sz="1200" spc="-5" dirty="0">
                  <a:solidFill>
                    <a:srgbClr val="FFFFFF"/>
                  </a:solidFill>
                  <a:latin typeface="Tahoma"/>
                  <a:cs typeface="Tahoma"/>
                </a:rPr>
                <a:t>ingle </a:t>
              </a:r>
              <a:r>
                <a:rPr sz="1200" spc="-30" dirty="0">
                  <a:solidFill>
                    <a:srgbClr val="FFFFFF"/>
                  </a:solidFill>
                  <a:latin typeface="Tahoma"/>
                  <a:cs typeface="Tahoma"/>
                </a:rPr>
                <a:t>P</a:t>
              </a:r>
              <a:r>
                <a:rPr sz="1200" spc="-5" dirty="0">
                  <a:solidFill>
                    <a:srgbClr val="FFFFFF"/>
                  </a:solidFill>
                  <a:latin typeface="Tahoma"/>
                  <a:cs typeface="Tahoma"/>
                </a:rPr>
                <a:t>oint</a:t>
              </a:r>
              <a:endParaRPr sz="1200" dirty="0">
                <a:latin typeface="Tahoma"/>
                <a:cs typeface="Tahoma"/>
              </a:endParaRPr>
            </a:p>
            <a:p>
              <a:pPr algn="ctr">
                <a:lnSpc>
                  <a:spcPct val="100000"/>
                </a:lnSpc>
              </a:pPr>
              <a:r>
                <a:rPr sz="1200" spc="-65" dirty="0">
                  <a:solidFill>
                    <a:srgbClr val="FFFFFF"/>
                  </a:solidFill>
                  <a:latin typeface="Tahoma"/>
                  <a:cs typeface="Tahoma"/>
                </a:rPr>
                <a:t>F</a:t>
              </a:r>
              <a:r>
                <a:rPr sz="1200" spc="-10" dirty="0">
                  <a:solidFill>
                    <a:srgbClr val="FFFFFF"/>
                  </a:solidFill>
                  <a:latin typeface="Tahoma"/>
                  <a:cs typeface="Tahoma"/>
                </a:rPr>
                <a:t>a</a:t>
              </a:r>
              <a:r>
                <a:rPr sz="1200" dirty="0">
                  <a:solidFill>
                    <a:srgbClr val="FFFFFF"/>
                  </a:solidFill>
                  <a:latin typeface="Tahoma"/>
                  <a:cs typeface="Tahoma"/>
                </a:rPr>
                <a:t>ilure</a:t>
              </a:r>
              <a:endParaRPr sz="1200" dirty="0">
                <a:latin typeface="Tahoma"/>
                <a:cs typeface="Tahoma"/>
              </a:endParaRPr>
            </a:p>
          </p:txBody>
        </p:sp>
      </p:grpSp>
      <p:sp>
        <p:nvSpPr>
          <p:cNvPr id="39" name="Cloud Callout 38"/>
          <p:cNvSpPr/>
          <p:nvPr/>
        </p:nvSpPr>
        <p:spPr>
          <a:xfrm>
            <a:off x="6366510" y="2244852"/>
            <a:ext cx="1710690" cy="1227523"/>
          </a:xfrm>
          <a:prstGeom prst="cloudCallout">
            <a:avLst>
              <a:gd name="adj1" fmla="val -31651"/>
              <a:gd name="adj2" fmla="val 58953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40" name="Rectangle 39"/>
          <p:cNvSpPr/>
          <p:nvPr/>
        </p:nvSpPr>
        <p:spPr>
          <a:xfrm>
            <a:off x="6747157" y="2404885"/>
            <a:ext cx="890327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IN" sz="1200" dirty="0">
                <a:solidFill>
                  <a:srgbClr val="FFFFFF"/>
                </a:solidFill>
                <a:latin typeface="Tahoma"/>
                <a:cs typeface="Tahoma"/>
              </a:rPr>
              <a:t>You give me metadata every hour, I will make it secure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NameNode – 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26501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00200" y="1200150"/>
            <a:ext cx="5791200" cy="3124200"/>
            <a:chOff x="1600200" y="1200150"/>
            <a:chExt cx="5791200" cy="3124200"/>
          </a:xfrm>
        </p:grpSpPr>
        <p:grpSp>
          <p:nvGrpSpPr>
            <p:cNvPr id="3" name="Group 2"/>
            <p:cNvGrpSpPr/>
            <p:nvPr/>
          </p:nvGrpSpPr>
          <p:grpSpPr>
            <a:xfrm>
              <a:off x="1600200" y="1200150"/>
              <a:ext cx="5097655" cy="3124200"/>
              <a:chOff x="762000" y="742950"/>
              <a:chExt cx="6781800" cy="3823949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669246" y="3590432"/>
                <a:ext cx="1594605" cy="976467"/>
                <a:chOff x="5337511" y="3465985"/>
                <a:chExt cx="1502389" cy="636414"/>
              </a:xfrm>
            </p:grpSpPr>
            <p:sp>
              <p:nvSpPr>
                <p:cNvPr id="73" name="Rounded Rectangle 72"/>
                <p:cNvSpPr/>
                <p:nvPr/>
              </p:nvSpPr>
              <p:spPr>
                <a:xfrm>
                  <a:off x="5337511" y="3465985"/>
                  <a:ext cx="1370814" cy="636414"/>
                </a:xfrm>
                <a:prstGeom prst="roundRect">
                  <a:avLst/>
                </a:prstGeom>
                <a:gradFill>
                  <a:gsLst>
                    <a:gs pos="0">
                      <a:srgbClr val="BDD632"/>
                    </a:gs>
                    <a:gs pos="100000">
                      <a:srgbClr val="637016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5475204" y="3507376"/>
                  <a:ext cx="1364696" cy="2025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3810000" y="742950"/>
                <a:ext cx="736173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HDFS</a:t>
                </a:r>
                <a:endParaRPr lang="en-IN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96000" y="1050728"/>
                <a:ext cx="757499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YARN</a:t>
                </a:r>
                <a:endParaRPr lang="en-IN" sz="10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6063437" y="1970789"/>
                <a:ext cx="1480363" cy="472362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Resource Manager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38" name="Flowchart: Magnetic Disk 37"/>
              <p:cNvSpPr/>
              <p:nvPr/>
            </p:nvSpPr>
            <p:spPr>
              <a:xfrm>
                <a:off x="3120036" y="1116018"/>
                <a:ext cx="918564" cy="617037"/>
              </a:xfrm>
              <a:prstGeom prst="flowChartMagneticDisk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642"/>
                  </a:gs>
                </a:gsLst>
                <a:lin ang="5400000" scaled="1"/>
              </a:gra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Shared  edit logs</a:t>
                </a:r>
                <a:endParaRPr lang="en-IN" sz="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39" name="Straight Arrow Connector 38"/>
              <p:cNvCxnSpPr>
                <a:stCxn id="47" idx="0"/>
              </p:cNvCxnSpPr>
              <p:nvPr/>
            </p:nvCxnSpPr>
            <p:spPr>
              <a:xfrm rot="5400000" flipH="1" flipV="1">
                <a:off x="3034263" y="1408674"/>
                <a:ext cx="223287" cy="9009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45" idx="0"/>
              </p:cNvCxnSpPr>
              <p:nvPr/>
            </p:nvCxnSpPr>
            <p:spPr>
              <a:xfrm>
                <a:off x="3590881" y="1747500"/>
                <a:ext cx="649333" cy="2232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878428" y="1007349"/>
                <a:ext cx="1864771" cy="791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All name space edits logged to shared NFS storage; single writer (fencing) </a:t>
                </a:r>
                <a:endParaRPr lang="en-IN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152931" y="1277341"/>
                <a:ext cx="2128584" cy="452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Read edit logs and applies to its own namespace</a:t>
                </a:r>
                <a:endParaRPr lang="en-IN" sz="9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762000" y="1970789"/>
                <a:ext cx="1133942" cy="472879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Secondary Name 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668127" y="2814469"/>
                <a:ext cx="1447863" cy="775965"/>
                <a:chOff x="585349" y="3034549"/>
                <a:chExt cx="1370814" cy="636414"/>
              </a:xfrm>
            </p:grpSpPr>
            <p:sp>
              <p:nvSpPr>
                <p:cNvPr id="68" name="Rounded Rectangle 67"/>
                <p:cNvSpPr/>
                <p:nvPr/>
              </p:nvSpPr>
              <p:spPr>
                <a:xfrm>
                  <a:off x="585349" y="3034549"/>
                  <a:ext cx="1370814" cy="636414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711029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825746" y="3040054"/>
                  <a:ext cx="933232" cy="2471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109614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1508199" y="3403297"/>
                  <a:ext cx="293726" cy="16570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sp>
            <p:nvSpPr>
              <p:cNvPr id="45" name="Rounded Rectangle 44"/>
              <p:cNvSpPr/>
              <p:nvPr/>
            </p:nvSpPr>
            <p:spPr>
              <a:xfrm>
                <a:off x="3679825" y="1970789"/>
                <a:ext cx="1120776" cy="489900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Standby NameNode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46" name="Straight Arrow Connector 45"/>
              <p:cNvCxnSpPr>
                <a:stCxn id="43" idx="3"/>
                <a:endCxn id="47" idx="1"/>
              </p:cNvCxnSpPr>
              <p:nvPr/>
            </p:nvCxnSpPr>
            <p:spPr>
              <a:xfrm>
                <a:off x="1895942" y="2207229"/>
                <a:ext cx="218325" cy="1003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Rounded Rectangle 46"/>
              <p:cNvSpPr/>
              <p:nvPr/>
            </p:nvSpPr>
            <p:spPr>
              <a:xfrm>
                <a:off x="2114267" y="1970789"/>
                <a:ext cx="1162334" cy="492956"/>
              </a:xfrm>
              <a:prstGeom prst="roundRect">
                <a:avLst/>
              </a:prstGeom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Active NameNode</a:t>
                </a:r>
                <a:endParaRPr lang="en-IN" sz="9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30127" y="4019550"/>
                <a:ext cx="609600" cy="381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44327" y="4019550"/>
                <a:ext cx="609600" cy="381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702044" y="4095750"/>
                <a:ext cx="678593" cy="226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Container</a:t>
                </a:r>
                <a:endParaRPr lang="en-US" sz="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483451" y="4019550"/>
                <a:ext cx="546371" cy="339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App</a:t>
                </a:r>
              </a:p>
              <a:p>
                <a:pPr algn="ctr"/>
                <a:r>
                  <a:rPr lang="en-US" sz="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Master</a:t>
                </a:r>
                <a:endParaRPr lang="en-US" sz="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3429000" y="2800350"/>
                <a:ext cx="1595724" cy="1752430"/>
                <a:chOff x="1439527" y="2966869"/>
                <a:chExt cx="1595724" cy="1752430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1440646" y="3742832"/>
                  <a:ext cx="1594605" cy="976467"/>
                  <a:chOff x="5337511" y="3465985"/>
                  <a:chExt cx="1502389" cy="636414"/>
                </a:xfrm>
              </p:grpSpPr>
              <p:sp>
                <p:nvSpPr>
                  <p:cNvPr id="66" name="Rounded Rectangle 65"/>
                  <p:cNvSpPr/>
                  <p:nvPr/>
                </p:nvSpPr>
                <p:spPr>
                  <a:xfrm>
                    <a:off x="5337511" y="3465985"/>
                    <a:ext cx="1370814" cy="636414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5475204" y="3507376"/>
                    <a:ext cx="1364696" cy="2025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Node Manager</a:t>
                    </a:r>
                    <a:endParaRPr lang="en-IN" sz="10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1439527" y="2966869"/>
                  <a:ext cx="1447863" cy="775965"/>
                  <a:chOff x="585349" y="3034549"/>
                  <a:chExt cx="1370814" cy="636414"/>
                </a:xfrm>
              </p:grpSpPr>
              <p:sp>
                <p:nvSpPr>
                  <p:cNvPr id="61" name="Rounded Rectangle 60"/>
                  <p:cNvSpPr/>
                  <p:nvPr/>
                </p:nvSpPr>
                <p:spPr>
                  <a:xfrm>
                    <a:off x="585349" y="3034549"/>
                    <a:ext cx="1370814" cy="636414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F79A03"/>
                      </a:gs>
                      <a:gs pos="100000">
                        <a:srgbClr val="BC3E0C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711029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825746" y="3040054"/>
                    <a:ext cx="933232" cy="24717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DataNode</a:t>
                    </a:r>
                    <a:endParaRPr lang="en-IN" sz="10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1109614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1508199" y="3403297"/>
                    <a:ext cx="293726" cy="16570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100" dirty="0"/>
                  </a:p>
                </p:txBody>
              </p:sp>
            </p:grpSp>
            <p:sp>
              <p:nvSpPr>
                <p:cNvPr id="57" name="Rounded Rectangle 56"/>
                <p:cNvSpPr/>
                <p:nvPr/>
              </p:nvSpPr>
              <p:spPr>
                <a:xfrm>
                  <a:off x="2201527" y="4171950"/>
                  <a:ext cx="609600" cy="381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1515727" y="4171950"/>
                  <a:ext cx="609600" cy="3810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473444" y="4248150"/>
                  <a:ext cx="678593" cy="2260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Container</a:t>
                  </a:r>
                  <a:endParaRPr lang="en-US" sz="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2254851" y="4171950"/>
                  <a:ext cx="546371" cy="3390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App</a:t>
                  </a:r>
                </a:p>
                <a:p>
                  <a:pPr algn="ctr"/>
                  <a:r>
                    <a:rPr lang="en-US" sz="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Master</a:t>
                  </a:r>
                  <a:endParaRPr lang="en-US" sz="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5359307" y="2807055"/>
                <a:ext cx="1079521" cy="310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Data </a:t>
                </a:r>
                <a:r>
                  <a:rPr lang="en-US" sz="1000" dirty="0" smtClean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Node</a:t>
                </a:r>
                <a:endParaRPr lang="en-IN" sz="1000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4572000" y="822127"/>
                <a:ext cx="1504141" cy="352093"/>
              </a:xfrm>
              <a:prstGeom prst="round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2642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Client</a:t>
                </a:r>
                <a:endParaRPr lang="en-IN" sz="10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6296918" y="2892599"/>
              <a:ext cx="1094482" cy="1431751"/>
              <a:chOff x="6296918" y="2892599"/>
              <a:chExt cx="1094482" cy="143175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6296918" y="3690380"/>
                <a:ext cx="1088311" cy="633970"/>
                <a:chOff x="6296918" y="2881064"/>
                <a:chExt cx="1088311" cy="633970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296918" y="2881064"/>
                  <a:ext cx="1088311" cy="633970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396697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487773" y="2886548"/>
                  <a:ext cx="7409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6713140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7029583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297759" y="2892599"/>
                <a:ext cx="1093641" cy="797781"/>
                <a:chOff x="6593656" y="3835188"/>
                <a:chExt cx="1093641" cy="797781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6593656" y="3835188"/>
                  <a:ext cx="1093641" cy="797781"/>
                  <a:chOff x="6305203" y="3526569"/>
                  <a:chExt cx="1093641" cy="797781"/>
                </a:xfrm>
              </p:grpSpPr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6305203" y="3526569"/>
                    <a:ext cx="1093641" cy="797781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25" name="Rounded Rectangle 24"/>
                  <p:cNvSpPr/>
                  <p:nvPr/>
                </p:nvSpPr>
                <p:spPr>
                  <a:xfrm>
                    <a:off x="6869688" y="3863331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26" name="Rounded Rectangle 25"/>
                  <p:cNvSpPr/>
                  <p:nvPr/>
                </p:nvSpPr>
                <p:spPr>
                  <a:xfrm>
                    <a:off x="6361639" y="3877165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329856" y="3939421"/>
                    <a:ext cx="510076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Container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917215" y="3877165"/>
                    <a:ext cx="410689" cy="276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App</a:t>
                    </a:r>
                  </a:p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Master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6593656" y="3867150"/>
                  <a:ext cx="108876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5001518" y="2892599"/>
              <a:ext cx="1094482" cy="1431751"/>
              <a:chOff x="6296918" y="2892599"/>
              <a:chExt cx="1094482" cy="143175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296918" y="3690380"/>
                <a:ext cx="1088311" cy="633970"/>
                <a:chOff x="6296918" y="2881064"/>
                <a:chExt cx="1088311" cy="633970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6296918" y="2881064"/>
                  <a:ext cx="1088311" cy="633970"/>
                </a:xfrm>
                <a:prstGeom prst="roundRect">
                  <a:avLst/>
                </a:prstGeom>
                <a:gradFill>
                  <a:gsLst>
                    <a:gs pos="0">
                      <a:srgbClr val="F79A03"/>
                    </a:gs>
                    <a:gs pos="100000">
                      <a:srgbClr val="BC3E0C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9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    </a:t>
                  </a:r>
                  <a:endParaRPr lang="en-IN" sz="9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396697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487773" y="2886548"/>
                  <a:ext cx="7409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DataNode</a:t>
                  </a:r>
                  <a:endParaRPr lang="en-IN" sz="1000" dirty="0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6713140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7029583" y="3248396"/>
                  <a:ext cx="233194" cy="16507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100" dirty="0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6297759" y="2892599"/>
                <a:ext cx="1093641" cy="797781"/>
                <a:chOff x="6593656" y="3835188"/>
                <a:chExt cx="1093641" cy="797781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6593656" y="3835188"/>
                  <a:ext cx="1093641" cy="797781"/>
                  <a:chOff x="6305203" y="3526569"/>
                  <a:chExt cx="1093641" cy="797781"/>
                </a:xfrm>
              </p:grpSpPr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6305203" y="3526569"/>
                    <a:ext cx="1093641" cy="797781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BDD632"/>
                      </a:gs>
                      <a:gs pos="100000">
                        <a:srgbClr val="637016"/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900" dirty="0" smtClean="0">
                        <a:solidFill>
                          <a:schemeClr val="bg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     </a:t>
                    </a:r>
                    <a:endParaRPr lang="en-IN" sz="900" dirty="0">
                      <a:solidFill>
                        <a:schemeClr val="bg1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11" name="Rounded Rectangle 10"/>
                  <p:cNvSpPr/>
                  <p:nvPr/>
                </p:nvSpPr>
                <p:spPr>
                  <a:xfrm>
                    <a:off x="6869688" y="3863331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12" name="Rounded Rectangle 11"/>
                  <p:cNvSpPr/>
                  <p:nvPr/>
                </p:nvSpPr>
                <p:spPr>
                  <a:xfrm>
                    <a:off x="6361639" y="3877165"/>
                    <a:ext cx="458216" cy="3112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/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329856" y="3939421"/>
                    <a:ext cx="510076" cy="1846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Container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917215" y="3877165"/>
                    <a:ext cx="410689" cy="2769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App</a:t>
                    </a:r>
                  </a:p>
                  <a:p>
                    <a:pPr algn="ctr"/>
                    <a:r>
                      <a:rPr lang="en-US" sz="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Master</a:t>
                    </a:r>
                    <a:endParaRPr lang="en-US" sz="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sp>
              <p:nvSpPr>
                <p:cNvPr id="9" name="TextBox 8"/>
                <p:cNvSpPr txBox="1"/>
                <p:nvPr/>
              </p:nvSpPr>
              <p:spPr>
                <a:xfrm>
                  <a:off x="6593656" y="3867150"/>
                  <a:ext cx="108876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Node Manager</a:t>
                  </a:r>
                  <a:endParaRPr lang="en-IN" sz="10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</p:grpSp>
      <p:cxnSp>
        <p:nvCxnSpPr>
          <p:cNvPr id="75" name="Elbow Connector 74"/>
          <p:cNvCxnSpPr>
            <a:stCxn id="54" idx="1"/>
            <a:endCxn id="47" idx="0"/>
          </p:cNvCxnSpPr>
          <p:nvPr/>
        </p:nvCxnSpPr>
        <p:spPr>
          <a:xfrm rot="10800000" flipV="1">
            <a:off x="3053499" y="1408669"/>
            <a:ext cx="1410553" cy="79463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37" idx="0"/>
            <a:endCxn id="54" idx="3"/>
          </p:cNvCxnSpPr>
          <p:nvPr/>
        </p:nvCxnSpPr>
        <p:spPr>
          <a:xfrm rot="16200000" flipV="1">
            <a:off x="5470758" y="1532577"/>
            <a:ext cx="794635" cy="54682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7" idx="2"/>
            <a:endCxn id="24" idx="0"/>
          </p:cNvCxnSpPr>
          <p:nvPr/>
        </p:nvCxnSpPr>
        <p:spPr>
          <a:xfrm>
            <a:off x="6141485" y="2589229"/>
            <a:ext cx="703095" cy="303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47" idx="2"/>
            <a:endCxn id="68" idx="0"/>
          </p:cNvCxnSpPr>
          <p:nvPr/>
        </p:nvCxnSpPr>
        <p:spPr>
          <a:xfrm flipH="1">
            <a:off x="2825462" y="2606054"/>
            <a:ext cx="228036" cy="2865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  <a:endCxn id="61" idx="0"/>
          </p:cNvCxnSpPr>
          <p:nvPr/>
        </p:nvCxnSpPr>
        <p:spPr>
          <a:xfrm>
            <a:off x="3053498" y="2606054"/>
            <a:ext cx="1095554" cy="2750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2"/>
            <a:endCxn id="68" idx="0"/>
          </p:cNvCxnSpPr>
          <p:nvPr/>
        </p:nvCxnSpPr>
        <p:spPr>
          <a:xfrm flipH="1">
            <a:off x="2825462" y="2603558"/>
            <a:ext cx="1389196" cy="2890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5" idx="2"/>
            <a:endCxn id="61" idx="0"/>
          </p:cNvCxnSpPr>
          <p:nvPr/>
        </p:nvCxnSpPr>
        <p:spPr>
          <a:xfrm flipH="1">
            <a:off x="4149052" y="2603558"/>
            <a:ext cx="65606" cy="2775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37" idx="2"/>
            <a:endCxn id="10" idx="0"/>
          </p:cNvCxnSpPr>
          <p:nvPr/>
        </p:nvCxnSpPr>
        <p:spPr>
          <a:xfrm flipH="1">
            <a:off x="5549180" y="2589229"/>
            <a:ext cx="592305" cy="303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74265" y="2086921"/>
            <a:ext cx="1034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NameNode High Availability</a:t>
            </a:r>
            <a:endParaRPr lang="en-IN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707405" y="2159967"/>
            <a:ext cx="126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Generation MapReduce</a:t>
            </a:r>
            <a:endParaRPr lang="en-IN" sz="1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83602" y="81363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HDFS HIGH AVAILABILITY</a:t>
            </a:r>
            <a:endParaRPr lang="en-IN" sz="14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66282" y="4584394"/>
            <a:ext cx="7924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hlinkClick r:id="rId2"/>
              </a:rPr>
              <a:t>http://hadoop.apache.org/docs/stable2/hadoop-yarn/hadoop-yarn-site/HDFSHighAvailabilityWithNFS.html</a:t>
            </a:r>
            <a:endParaRPr lang="en-IN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433635" y="190580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+mj-lt"/>
              </a:rPr>
              <a:t>Hadoop 2.0 Cluster Architecture - HA</a:t>
            </a:r>
          </a:p>
        </p:txBody>
      </p:sp>
    </p:spTree>
    <p:extLst>
      <p:ext uri="{BB962C8B-B14F-4D97-AF65-F5344CB8AC3E}">
        <p14:creationId xmlns:p14="http://schemas.microsoft.com/office/powerpoint/2010/main" val="17805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Demo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433" y="2260315"/>
            <a:ext cx="372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Achieving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HDFS and YARN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32983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64155" y="2441638"/>
            <a:ext cx="1956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is Secure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70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74" y="1138887"/>
            <a:ext cx="3324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200000"/>
              </a:lnSpc>
              <a:buClr>
                <a:srgbClr val="0070C0"/>
              </a:buClr>
            </a:pPr>
            <a:r>
              <a:rPr lang="en-US" sz="18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What is Big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24" y="1736334"/>
            <a:ext cx="5858066" cy="26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3636" y="190582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Security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282" y="927321"/>
            <a:ext cx="3647797" cy="253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The Hadoop ecosystem has only partially adopted Kerberos but many services remain unprotected and use trivial authentication systems.</a:t>
            </a:r>
          </a:p>
          <a:p>
            <a:pPr>
              <a:tabLst>
                <a:tab pos="685800" algn="l"/>
              </a:tabLst>
            </a:pP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Service-level authorization and web proxy capabilities in YARN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Most security tools fail to scale and perform with big data environments.</a:t>
            </a: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endParaRPr lang="en-IN" sz="1200" dirty="0">
              <a:latin typeface="Tahoma"/>
              <a:cs typeface="Tahoma"/>
            </a:endParaRPr>
          </a:p>
          <a:p>
            <a:pPr marL="742950" lvl="1" indent="-285750">
              <a:buFont typeface="Wingdings" pitchFamily="2" charset="2"/>
              <a:buChar char="ü"/>
              <a:tabLst>
                <a:tab pos="685800" algn="l"/>
              </a:tabLst>
            </a:pPr>
            <a:endParaRPr lang="en-IN" sz="1200" dirty="0">
              <a:latin typeface="Tahoma"/>
              <a:cs typeface="Tahoma"/>
            </a:endParaRPr>
          </a:p>
          <a:p>
            <a:pPr marL="469900" lvl="1">
              <a:lnSpc>
                <a:spcPct val="100000"/>
              </a:lnSpc>
              <a:spcBef>
                <a:spcPts val="340"/>
              </a:spcBef>
              <a:buClr>
                <a:srgbClr val="252525"/>
              </a:buClr>
              <a:tabLst>
                <a:tab pos="741680" algn="l"/>
              </a:tabLst>
            </a:pPr>
            <a:endParaRPr lang="en-IN" sz="1200" spc="-10" dirty="0">
              <a:latin typeface="Tahoma"/>
              <a:cs typeface="Tahom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44805" y="3219450"/>
            <a:ext cx="2388235" cy="1376045"/>
            <a:chOff x="911241" y="3398515"/>
            <a:chExt cx="2388235" cy="1376045"/>
          </a:xfrm>
        </p:grpSpPr>
        <p:sp>
          <p:nvSpPr>
            <p:cNvPr id="5" name="object 6"/>
            <p:cNvSpPr/>
            <p:nvPr/>
          </p:nvSpPr>
          <p:spPr>
            <a:xfrm>
              <a:off x="911241" y="3398515"/>
              <a:ext cx="2388235" cy="1376045"/>
            </a:xfrm>
            <a:custGeom>
              <a:avLst/>
              <a:gdLst/>
              <a:ahLst/>
              <a:cxnLst/>
              <a:rect l="l" t="t" r="r" b="b"/>
              <a:pathLst>
                <a:path w="2388235" h="1376045">
                  <a:moveTo>
                    <a:pt x="2241356" y="0"/>
                  </a:moveTo>
                  <a:lnTo>
                    <a:pt x="142564" y="0"/>
                  </a:lnTo>
                  <a:lnTo>
                    <a:pt x="118803" y="3937"/>
                  </a:lnTo>
                  <a:lnTo>
                    <a:pt x="91082" y="7875"/>
                  </a:lnTo>
                  <a:lnTo>
                    <a:pt x="47522" y="27596"/>
                  </a:lnTo>
                  <a:lnTo>
                    <a:pt x="15840" y="59131"/>
                  </a:lnTo>
                  <a:lnTo>
                    <a:pt x="0" y="110387"/>
                  </a:lnTo>
                  <a:lnTo>
                    <a:pt x="0" y="1269447"/>
                  </a:lnTo>
                  <a:lnTo>
                    <a:pt x="15840" y="1320698"/>
                  </a:lnTo>
                  <a:lnTo>
                    <a:pt x="71281" y="1364064"/>
                  </a:lnTo>
                  <a:lnTo>
                    <a:pt x="142564" y="1375891"/>
                  </a:lnTo>
                  <a:lnTo>
                    <a:pt x="2269189" y="1375891"/>
                  </a:lnTo>
                  <a:lnTo>
                    <a:pt x="2312678" y="1364064"/>
                  </a:lnTo>
                  <a:lnTo>
                    <a:pt x="2356326" y="1336467"/>
                  </a:lnTo>
                  <a:lnTo>
                    <a:pt x="2380047" y="1297044"/>
                  </a:lnTo>
                  <a:lnTo>
                    <a:pt x="2387955" y="1269447"/>
                  </a:lnTo>
                  <a:lnTo>
                    <a:pt x="2387955" y="1159058"/>
                  </a:lnTo>
                  <a:lnTo>
                    <a:pt x="95042" y="1159058"/>
                  </a:lnTo>
                  <a:lnTo>
                    <a:pt x="95042" y="110387"/>
                  </a:lnTo>
                  <a:lnTo>
                    <a:pt x="114843" y="98558"/>
                  </a:lnTo>
                  <a:lnTo>
                    <a:pt x="126723" y="94620"/>
                  </a:lnTo>
                  <a:lnTo>
                    <a:pt x="2383437" y="94620"/>
                  </a:lnTo>
                  <a:lnTo>
                    <a:pt x="2380047" y="82790"/>
                  </a:lnTo>
                  <a:lnTo>
                    <a:pt x="2360279" y="43364"/>
                  </a:lnTo>
                  <a:lnTo>
                    <a:pt x="2312678" y="15767"/>
                  </a:lnTo>
                  <a:lnTo>
                    <a:pt x="2281050" y="3937"/>
                  </a:lnTo>
                  <a:lnTo>
                    <a:pt x="2241356" y="0"/>
                  </a:lnTo>
                  <a:close/>
                </a:path>
                <a:path w="2388235" h="1376045">
                  <a:moveTo>
                    <a:pt x="2383437" y="94620"/>
                  </a:moveTo>
                  <a:lnTo>
                    <a:pt x="2241356" y="94620"/>
                  </a:lnTo>
                  <a:lnTo>
                    <a:pt x="2265236" y="98558"/>
                  </a:lnTo>
                  <a:lnTo>
                    <a:pt x="2285003" y="106434"/>
                  </a:lnTo>
                  <a:lnTo>
                    <a:pt x="2292911" y="110387"/>
                  </a:lnTo>
                  <a:lnTo>
                    <a:pt x="2292911" y="1159058"/>
                  </a:lnTo>
                  <a:lnTo>
                    <a:pt x="2387955" y="1159058"/>
                  </a:lnTo>
                  <a:lnTo>
                    <a:pt x="2387955" y="110387"/>
                  </a:lnTo>
                  <a:lnTo>
                    <a:pt x="2383437" y="94620"/>
                  </a:lnTo>
                  <a:close/>
                </a:path>
              </a:pathLst>
            </a:custGeom>
            <a:solidFill>
              <a:srgbClr val="75D1F7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7"/>
            <p:cNvSpPr/>
            <p:nvPr/>
          </p:nvSpPr>
          <p:spPr>
            <a:xfrm>
              <a:off x="950842" y="3453709"/>
              <a:ext cx="2292985" cy="1281430"/>
            </a:xfrm>
            <a:custGeom>
              <a:avLst/>
              <a:gdLst/>
              <a:ahLst/>
              <a:cxnLst/>
              <a:rect l="l" t="t" r="r" b="b"/>
              <a:pathLst>
                <a:path w="2292985" h="1281429">
                  <a:moveTo>
                    <a:pt x="2213774" y="0"/>
                  </a:moveTo>
                  <a:lnTo>
                    <a:pt x="79202" y="0"/>
                  </a:lnTo>
                  <a:lnTo>
                    <a:pt x="59401" y="3937"/>
                  </a:lnTo>
                  <a:lnTo>
                    <a:pt x="43562" y="7875"/>
                  </a:lnTo>
                  <a:lnTo>
                    <a:pt x="27720" y="15767"/>
                  </a:lnTo>
                  <a:lnTo>
                    <a:pt x="7921" y="35472"/>
                  </a:lnTo>
                  <a:lnTo>
                    <a:pt x="0" y="59131"/>
                  </a:lnTo>
                  <a:lnTo>
                    <a:pt x="0" y="1218196"/>
                  </a:lnTo>
                  <a:lnTo>
                    <a:pt x="15841" y="1253676"/>
                  </a:lnTo>
                  <a:lnTo>
                    <a:pt x="59401" y="1277331"/>
                  </a:lnTo>
                  <a:lnTo>
                    <a:pt x="79202" y="1281273"/>
                  </a:lnTo>
                  <a:lnTo>
                    <a:pt x="2213774" y="1281273"/>
                  </a:lnTo>
                  <a:lnTo>
                    <a:pt x="2265170" y="1261562"/>
                  </a:lnTo>
                  <a:lnTo>
                    <a:pt x="2292845" y="1218196"/>
                  </a:lnTo>
                  <a:lnTo>
                    <a:pt x="2292845" y="59131"/>
                  </a:lnTo>
                  <a:lnTo>
                    <a:pt x="2265170" y="15767"/>
                  </a:lnTo>
                  <a:lnTo>
                    <a:pt x="2213774" y="0"/>
                  </a:lnTo>
                  <a:close/>
                </a:path>
              </a:pathLst>
            </a:custGeom>
            <a:solidFill>
              <a:srgbClr val="75D1F7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8"/>
            <p:cNvSpPr/>
            <p:nvPr/>
          </p:nvSpPr>
          <p:spPr>
            <a:xfrm>
              <a:off x="958763" y="4604891"/>
              <a:ext cx="871219" cy="142240"/>
            </a:xfrm>
            <a:custGeom>
              <a:avLst/>
              <a:gdLst/>
              <a:ahLst/>
              <a:cxnLst/>
              <a:rect l="l" t="t" r="r" b="b"/>
              <a:pathLst>
                <a:path w="871219" h="142239">
                  <a:moveTo>
                    <a:pt x="27720" y="0"/>
                  </a:moveTo>
                  <a:lnTo>
                    <a:pt x="0" y="15762"/>
                  </a:lnTo>
                  <a:lnTo>
                    <a:pt x="0" y="55186"/>
                  </a:lnTo>
                  <a:lnTo>
                    <a:pt x="7919" y="86725"/>
                  </a:lnTo>
                  <a:lnTo>
                    <a:pt x="43560" y="114322"/>
                  </a:lnTo>
                  <a:lnTo>
                    <a:pt x="182160" y="141918"/>
                  </a:lnTo>
                  <a:lnTo>
                    <a:pt x="752423" y="141918"/>
                  </a:lnTo>
                  <a:lnTo>
                    <a:pt x="871220" y="134034"/>
                  </a:lnTo>
                  <a:lnTo>
                    <a:pt x="799945" y="106437"/>
                  </a:lnTo>
                  <a:lnTo>
                    <a:pt x="716778" y="3937"/>
                  </a:lnTo>
                  <a:lnTo>
                    <a:pt x="59401" y="3937"/>
                  </a:lnTo>
                  <a:lnTo>
                    <a:pt x="27720" y="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9"/>
            <p:cNvSpPr/>
            <p:nvPr/>
          </p:nvSpPr>
          <p:spPr>
            <a:xfrm>
              <a:off x="950842" y="3453709"/>
              <a:ext cx="2292985" cy="859790"/>
            </a:xfrm>
            <a:custGeom>
              <a:avLst/>
              <a:gdLst/>
              <a:ahLst/>
              <a:cxnLst/>
              <a:rect l="l" t="t" r="r" b="b"/>
              <a:pathLst>
                <a:path w="2292985" h="859789">
                  <a:moveTo>
                    <a:pt x="2292845" y="480962"/>
                  </a:moveTo>
                  <a:lnTo>
                    <a:pt x="1136551" y="480962"/>
                  </a:lnTo>
                  <a:lnTo>
                    <a:pt x="1322685" y="488854"/>
                  </a:lnTo>
                  <a:lnTo>
                    <a:pt x="1409806" y="496730"/>
                  </a:lnTo>
                  <a:lnTo>
                    <a:pt x="1496927" y="508559"/>
                  </a:lnTo>
                  <a:lnTo>
                    <a:pt x="1667232" y="540110"/>
                  </a:lnTo>
                  <a:lnTo>
                    <a:pt x="1746461" y="563753"/>
                  </a:lnTo>
                  <a:lnTo>
                    <a:pt x="1896855" y="611071"/>
                  </a:lnTo>
                  <a:lnTo>
                    <a:pt x="1964224" y="638668"/>
                  </a:lnTo>
                  <a:lnTo>
                    <a:pt x="2031593" y="670203"/>
                  </a:lnTo>
                  <a:lnTo>
                    <a:pt x="2150359" y="741165"/>
                  </a:lnTo>
                  <a:lnTo>
                    <a:pt x="2201755" y="776653"/>
                  </a:lnTo>
                  <a:lnTo>
                    <a:pt x="2249356" y="816064"/>
                  </a:lnTo>
                  <a:lnTo>
                    <a:pt x="2292845" y="859444"/>
                  </a:lnTo>
                  <a:lnTo>
                    <a:pt x="2292845" y="480962"/>
                  </a:lnTo>
                  <a:close/>
                </a:path>
                <a:path w="2292985" h="859789">
                  <a:moveTo>
                    <a:pt x="2213774" y="0"/>
                  </a:moveTo>
                  <a:lnTo>
                    <a:pt x="79202" y="0"/>
                  </a:lnTo>
                  <a:lnTo>
                    <a:pt x="59401" y="3937"/>
                  </a:lnTo>
                  <a:lnTo>
                    <a:pt x="43562" y="7875"/>
                  </a:lnTo>
                  <a:lnTo>
                    <a:pt x="27720" y="15767"/>
                  </a:lnTo>
                  <a:lnTo>
                    <a:pt x="7921" y="35472"/>
                  </a:lnTo>
                  <a:lnTo>
                    <a:pt x="0" y="59131"/>
                  </a:lnTo>
                  <a:lnTo>
                    <a:pt x="0" y="835785"/>
                  </a:lnTo>
                  <a:lnTo>
                    <a:pt x="43562" y="796359"/>
                  </a:lnTo>
                  <a:lnTo>
                    <a:pt x="91084" y="760870"/>
                  </a:lnTo>
                  <a:lnTo>
                    <a:pt x="201973" y="689909"/>
                  </a:lnTo>
                  <a:lnTo>
                    <a:pt x="265326" y="658374"/>
                  </a:lnTo>
                  <a:lnTo>
                    <a:pt x="328693" y="630777"/>
                  </a:lnTo>
                  <a:lnTo>
                    <a:pt x="396015" y="603180"/>
                  </a:lnTo>
                  <a:lnTo>
                    <a:pt x="467290" y="579521"/>
                  </a:lnTo>
                  <a:lnTo>
                    <a:pt x="542534" y="555877"/>
                  </a:lnTo>
                  <a:lnTo>
                    <a:pt x="621748" y="536156"/>
                  </a:lnTo>
                  <a:lnTo>
                    <a:pt x="700946" y="520389"/>
                  </a:lnTo>
                  <a:lnTo>
                    <a:pt x="867265" y="496730"/>
                  </a:lnTo>
                  <a:lnTo>
                    <a:pt x="1045477" y="480962"/>
                  </a:lnTo>
                  <a:lnTo>
                    <a:pt x="2292845" y="480962"/>
                  </a:lnTo>
                  <a:lnTo>
                    <a:pt x="2292845" y="59131"/>
                  </a:lnTo>
                  <a:lnTo>
                    <a:pt x="2284938" y="35472"/>
                  </a:lnTo>
                  <a:lnTo>
                    <a:pt x="2265170" y="15767"/>
                  </a:lnTo>
                  <a:lnTo>
                    <a:pt x="2249356" y="7875"/>
                  </a:lnTo>
                  <a:lnTo>
                    <a:pt x="2233542" y="3937"/>
                  </a:lnTo>
                  <a:lnTo>
                    <a:pt x="2213774" y="0"/>
                  </a:lnTo>
                  <a:close/>
                </a:path>
              </a:pathLst>
            </a:custGeom>
            <a:solidFill>
              <a:srgbClr val="00AEEE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10"/>
            <p:cNvSpPr/>
            <p:nvPr/>
          </p:nvSpPr>
          <p:spPr>
            <a:xfrm>
              <a:off x="958763" y="4478728"/>
              <a:ext cx="534670" cy="142240"/>
            </a:xfrm>
            <a:custGeom>
              <a:avLst/>
              <a:gdLst/>
              <a:ahLst/>
              <a:cxnLst/>
              <a:rect l="l" t="t" r="r" b="b"/>
              <a:pathLst>
                <a:path w="534669" h="142239">
                  <a:moveTo>
                    <a:pt x="0" y="141926"/>
                  </a:moveTo>
                  <a:lnTo>
                    <a:pt x="534618" y="141926"/>
                  </a:lnTo>
                  <a:lnTo>
                    <a:pt x="534618" y="0"/>
                  </a:lnTo>
                  <a:lnTo>
                    <a:pt x="0" y="0"/>
                  </a:lnTo>
                  <a:lnTo>
                    <a:pt x="0" y="141926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11"/>
            <p:cNvSpPr/>
            <p:nvPr/>
          </p:nvSpPr>
          <p:spPr>
            <a:xfrm>
              <a:off x="954802" y="3662640"/>
              <a:ext cx="720725" cy="816610"/>
            </a:xfrm>
            <a:custGeom>
              <a:avLst/>
              <a:gdLst/>
              <a:ahLst/>
              <a:cxnLst/>
              <a:rect l="l" t="t" r="r" b="b"/>
              <a:pathLst>
                <a:path w="720725" h="816610">
                  <a:moveTo>
                    <a:pt x="0" y="816080"/>
                  </a:moveTo>
                  <a:lnTo>
                    <a:pt x="720736" y="816080"/>
                  </a:lnTo>
                  <a:lnTo>
                    <a:pt x="720736" y="0"/>
                  </a:lnTo>
                  <a:lnTo>
                    <a:pt x="0" y="0"/>
                  </a:lnTo>
                  <a:lnTo>
                    <a:pt x="0" y="816080"/>
                  </a:lnTo>
                  <a:close/>
                </a:path>
              </a:pathLst>
            </a:custGeom>
            <a:solidFill>
              <a:srgbClr val="8B8B8B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1" name="object 12"/>
            <p:cNvSpPr/>
            <p:nvPr/>
          </p:nvSpPr>
          <p:spPr>
            <a:xfrm>
              <a:off x="942922" y="4480808"/>
              <a:ext cx="748665" cy="0"/>
            </a:xfrm>
            <a:custGeom>
              <a:avLst/>
              <a:gdLst/>
              <a:ahLst/>
              <a:cxnLst/>
              <a:rect l="l" t="t" r="r" b="b"/>
              <a:pathLst>
                <a:path w="748664">
                  <a:moveTo>
                    <a:pt x="0" y="0"/>
                  </a:moveTo>
                  <a:lnTo>
                    <a:pt x="748465" y="0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2" name="object 13"/>
            <p:cNvSpPr/>
            <p:nvPr/>
          </p:nvSpPr>
          <p:spPr>
            <a:xfrm>
              <a:off x="960743" y="3678153"/>
              <a:ext cx="0" cy="785495"/>
            </a:xfrm>
            <a:custGeom>
              <a:avLst/>
              <a:gdLst/>
              <a:ahLst/>
              <a:cxnLst/>
              <a:rect l="l" t="t" r="r" b="b"/>
              <a:pathLst>
                <a:path h="785495">
                  <a:moveTo>
                    <a:pt x="0" y="0"/>
                  </a:moveTo>
                  <a:lnTo>
                    <a:pt x="0" y="784874"/>
                  </a:lnTo>
                </a:path>
              </a:pathLst>
            </a:custGeom>
            <a:ln w="3691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3" name="object 14"/>
            <p:cNvSpPr/>
            <p:nvPr/>
          </p:nvSpPr>
          <p:spPr>
            <a:xfrm>
              <a:off x="942922" y="3660373"/>
              <a:ext cx="748665" cy="0"/>
            </a:xfrm>
            <a:custGeom>
              <a:avLst/>
              <a:gdLst/>
              <a:ahLst/>
              <a:cxnLst/>
              <a:rect l="l" t="t" r="r" b="b"/>
              <a:pathLst>
                <a:path w="748664">
                  <a:moveTo>
                    <a:pt x="0" y="0"/>
                  </a:moveTo>
                  <a:lnTo>
                    <a:pt x="748465" y="0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4" name="object 15"/>
            <p:cNvSpPr/>
            <p:nvPr/>
          </p:nvSpPr>
          <p:spPr>
            <a:xfrm>
              <a:off x="1675542" y="4463028"/>
              <a:ext cx="15875" cy="15240"/>
            </a:xfrm>
            <a:custGeom>
              <a:avLst/>
              <a:gdLst/>
              <a:ahLst/>
              <a:cxnLst/>
              <a:rect l="l" t="t" r="r" b="b"/>
              <a:pathLst>
                <a:path w="15875" h="15239">
                  <a:moveTo>
                    <a:pt x="0" y="7620"/>
                  </a:moveTo>
                  <a:lnTo>
                    <a:pt x="15845" y="7620"/>
                  </a:lnTo>
                </a:path>
              </a:pathLst>
            </a:custGeom>
            <a:ln w="1651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5" name="object 16"/>
            <p:cNvSpPr/>
            <p:nvPr/>
          </p:nvSpPr>
          <p:spPr>
            <a:xfrm>
              <a:off x="1675550" y="3678153"/>
              <a:ext cx="0" cy="785495"/>
            </a:xfrm>
            <a:custGeom>
              <a:avLst/>
              <a:gdLst/>
              <a:ahLst/>
              <a:cxnLst/>
              <a:rect l="l" t="t" r="r" b="b"/>
              <a:pathLst>
                <a:path h="785495">
                  <a:moveTo>
                    <a:pt x="0" y="0"/>
                  </a:moveTo>
                  <a:lnTo>
                    <a:pt x="0" y="784874"/>
                  </a:lnTo>
                </a:path>
              </a:pathLst>
            </a:custGeom>
            <a:ln w="32946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6" name="object 17"/>
            <p:cNvSpPr/>
            <p:nvPr/>
          </p:nvSpPr>
          <p:spPr>
            <a:xfrm>
              <a:off x="1069647" y="3769090"/>
              <a:ext cx="503555" cy="611505"/>
            </a:xfrm>
            <a:custGeom>
              <a:avLst/>
              <a:gdLst/>
              <a:ahLst/>
              <a:cxnLst/>
              <a:rect l="l" t="t" r="r" b="b"/>
              <a:pathLst>
                <a:path w="503555" h="611504">
                  <a:moveTo>
                    <a:pt x="0" y="611071"/>
                  </a:moveTo>
                  <a:lnTo>
                    <a:pt x="502942" y="611071"/>
                  </a:lnTo>
                  <a:lnTo>
                    <a:pt x="502942" y="0"/>
                  </a:lnTo>
                  <a:lnTo>
                    <a:pt x="0" y="0"/>
                  </a:lnTo>
                  <a:lnTo>
                    <a:pt x="0" y="6110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7" name="object 18"/>
            <p:cNvSpPr/>
            <p:nvPr/>
          </p:nvSpPr>
          <p:spPr>
            <a:xfrm>
              <a:off x="1041926" y="4377936"/>
              <a:ext cx="546735" cy="0"/>
            </a:xfrm>
            <a:custGeom>
              <a:avLst/>
              <a:gdLst/>
              <a:ahLst/>
              <a:cxnLst/>
              <a:rect l="l" t="t" r="r" b="b"/>
              <a:pathLst>
                <a:path w="546735">
                  <a:moveTo>
                    <a:pt x="0" y="0"/>
                  </a:moveTo>
                  <a:lnTo>
                    <a:pt x="546494" y="0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8" name="object 19"/>
            <p:cNvSpPr/>
            <p:nvPr/>
          </p:nvSpPr>
          <p:spPr>
            <a:xfrm>
              <a:off x="1059749" y="3784835"/>
              <a:ext cx="0" cy="575310"/>
            </a:xfrm>
            <a:custGeom>
              <a:avLst/>
              <a:gdLst/>
              <a:ahLst/>
              <a:cxnLst/>
              <a:rect l="l" t="t" r="r" b="b"/>
              <a:pathLst>
                <a:path h="575310">
                  <a:moveTo>
                    <a:pt x="0" y="0"/>
                  </a:moveTo>
                  <a:lnTo>
                    <a:pt x="0" y="575320"/>
                  </a:lnTo>
                </a:path>
              </a:pathLst>
            </a:custGeom>
            <a:ln w="36915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9" name="object 20"/>
            <p:cNvSpPr/>
            <p:nvPr/>
          </p:nvSpPr>
          <p:spPr>
            <a:xfrm>
              <a:off x="1041926" y="3767054"/>
              <a:ext cx="546735" cy="0"/>
            </a:xfrm>
            <a:custGeom>
              <a:avLst/>
              <a:gdLst/>
              <a:ahLst/>
              <a:cxnLst/>
              <a:rect l="l" t="t" r="r" b="b"/>
              <a:pathLst>
                <a:path w="546735">
                  <a:moveTo>
                    <a:pt x="0" y="0"/>
                  </a:moveTo>
                  <a:lnTo>
                    <a:pt x="546494" y="0"/>
                  </a:lnTo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0" name="object 21"/>
            <p:cNvSpPr/>
            <p:nvPr/>
          </p:nvSpPr>
          <p:spPr>
            <a:xfrm>
              <a:off x="1572591" y="4360156"/>
              <a:ext cx="15875" cy="20320"/>
            </a:xfrm>
            <a:custGeom>
              <a:avLst/>
              <a:gdLst/>
              <a:ahLst/>
              <a:cxnLst/>
              <a:rect l="l" t="t" r="r" b="b"/>
              <a:pathLst>
                <a:path w="15875" h="20320">
                  <a:moveTo>
                    <a:pt x="0" y="10160"/>
                  </a:moveTo>
                  <a:lnTo>
                    <a:pt x="15830" y="10160"/>
                  </a:lnTo>
                </a:path>
              </a:pathLst>
            </a:custGeom>
            <a:ln w="21590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1" name="object 22"/>
            <p:cNvSpPr/>
            <p:nvPr/>
          </p:nvSpPr>
          <p:spPr>
            <a:xfrm>
              <a:off x="1572583" y="3784835"/>
              <a:ext cx="0" cy="575310"/>
            </a:xfrm>
            <a:custGeom>
              <a:avLst/>
              <a:gdLst/>
              <a:ahLst/>
              <a:cxnLst/>
              <a:rect l="l" t="t" r="r" b="b"/>
              <a:pathLst>
                <a:path h="575310">
                  <a:moveTo>
                    <a:pt x="0" y="0"/>
                  </a:moveTo>
                  <a:lnTo>
                    <a:pt x="0" y="575320"/>
                  </a:lnTo>
                </a:path>
              </a:pathLst>
            </a:custGeom>
            <a:ln w="32946">
              <a:solidFill>
                <a:srgbClr val="0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2" name="object 23"/>
            <p:cNvSpPr/>
            <p:nvPr/>
          </p:nvSpPr>
          <p:spPr>
            <a:xfrm>
              <a:off x="1109247" y="4466906"/>
              <a:ext cx="36195" cy="154305"/>
            </a:xfrm>
            <a:custGeom>
              <a:avLst/>
              <a:gdLst/>
              <a:ahLst/>
              <a:cxnLst/>
              <a:rect l="l" t="t" r="r" b="b"/>
              <a:pathLst>
                <a:path w="36194" h="154304">
                  <a:moveTo>
                    <a:pt x="19799" y="0"/>
                  </a:moveTo>
                  <a:lnTo>
                    <a:pt x="11876" y="3937"/>
                  </a:lnTo>
                  <a:lnTo>
                    <a:pt x="3953" y="11813"/>
                  </a:lnTo>
                  <a:lnTo>
                    <a:pt x="0" y="19705"/>
                  </a:lnTo>
                  <a:lnTo>
                    <a:pt x="0" y="137984"/>
                  </a:lnTo>
                  <a:lnTo>
                    <a:pt x="3953" y="145860"/>
                  </a:lnTo>
                  <a:lnTo>
                    <a:pt x="11876" y="153747"/>
                  </a:lnTo>
                  <a:lnTo>
                    <a:pt x="23753" y="153747"/>
                  </a:lnTo>
                  <a:lnTo>
                    <a:pt x="31676" y="149805"/>
                  </a:lnTo>
                  <a:lnTo>
                    <a:pt x="35645" y="145860"/>
                  </a:lnTo>
                  <a:lnTo>
                    <a:pt x="35645" y="11813"/>
                  </a:lnTo>
                  <a:lnTo>
                    <a:pt x="31676" y="7875"/>
                  </a:lnTo>
                  <a:lnTo>
                    <a:pt x="23753" y="3937"/>
                  </a:lnTo>
                  <a:lnTo>
                    <a:pt x="19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3" name="object 24"/>
            <p:cNvSpPr/>
            <p:nvPr/>
          </p:nvSpPr>
          <p:spPr>
            <a:xfrm>
              <a:off x="1477547" y="4466906"/>
              <a:ext cx="36195" cy="154305"/>
            </a:xfrm>
            <a:custGeom>
              <a:avLst/>
              <a:gdLst/>
              <a:ahLst/>
              <a:cxnLst/>
              <a:rect l="l" t="t" r="r" b="b"/>
              <a:pathLst>
                <a:path w="36194" h="154304">
                  <a:moveTo>
                    <a:pt x="19799" y="0"/>
                  </a:moveTo>
                  <a:lnTo>
                    <a:pt x="11876" y="3937"/>
                  </a:lnTo>
                  <a:lnTo>
                    <a:pt x="3953" y="11813"/>
                  </a:lnTo>
                  <a:lnTo>
                    <a:pt x="0" y="19705"/>
                  </a:lnTo>
                  <a:lnTo>
                    <a:pt x="0" y="137984"/>
                  </a:lnTo>
                  <a:lnTo>
                    <a:pt x="3953" y="145860"/>
                  </a:lnTo>
                  <a:lnTo>
                    <a:pt x="11876" y="153747"/>
                  </a:lnTo>
                  <a:lnTo>
                    <a:pt x="27706" y="153747"/>
                  </a:lnTo>
                  <a:lnTo>
                    <a:pt x="35629" y="145860"/>
                  </a:lnTo>
                  <a:lnTo>
                    <a:pt x="35629" y="11813"/>
                  </a:lnTo>
                  <a:lnTo>
                    <a:pt x="27706" y="3937"/>
                  </a:lnTo>
                  <a:lnTo>
                    <a:pt x="19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4" name="object 25"/>
            <p:cNvSpPr/>
            <p:nvPr/>
          </p:nvSpPr>
          <p:spPr>
            <a:xfrm>
              <a:off x="938962" y="3430050"/>
              <a:ext cx="2329180" cy="1316990"/>
            </a:xfrm>
            <a:custGeom>
              <a:avLst/>
              <a:gdLst/>
              <a:ahLst/>
              <a:cxnLst/>
              <a:rect l="l" t="t" r="r" b="b"/>
              <a:pathLst>
                <a:path w="2329179" h="1316989">
                  <a:moveTo>
                    <a:pt x="2237514" y="0"/>
                  </a:moveTo>
                  <a:lnTo>
                    <a:pt x="95042" y="0"/>
                  </a:lnTo>
                  <a:lnTo>
                    <a:pt x="71281" y="3937"/>
                  </a:lnTo>
                  <a:lnTo>
                    <a:pt x="55441" y="11829"/>
                  </a:lnTo>
                  <a:lnTo>
                    <a:pt x="35640" y="19705"/>
                  </a:lnTo>
                  <a:lnTo>
                    <a:pt x="11879" y="43364"/>
                  </a:lnTo>
                  <a:lnTo>
                    <a:pt x="3959" y="59131"/>
                  </a:lnTo>
                  <a:lnTo>
                    <a:pt x="0" y="78853"/>
                  </a:lnTo>
                  <a:lnTo>
                    <a:pt x="0" y="1237912"/>
                  </a:lnTo>
                  <a:lnTo>
                    <a:pt x="23760" y="1285221"/>
                  </a:lnTo>
                  <a:lnTo>
                    <a:pt x="71281" y="1308875"/>
                  </a:lnTo>
                  <a:lnTo>
                    <a:pt x="95042" y="1316759"/>
                  </a:lnTo>
                  <a:lnTo>
                    <a:pt x="2213635" y="1316759"/>
                  </a:lnTo>
                  <a:lnTo>
                    <a:pt x="2213635" y="1281278"/>
                  </a:lnTo>
                  <a:lnTo>
                    <a:pt x="114843" y="1281278"/>
                  </a:lnTo>
                  <a:lnTo>
                    <a:pt x="83162" y="1277336"/>
                  </a:lnTo>
                  <a:lnTo>
                    <a:pt x="55441" y="1265509"/>
                  </a:lnTo>
                  <a:lnTo>
                    <a:pt x="39600" y="1249739"/>
                  </a:lnTo>
                  <a:lnTo>
                    <a:pt x="35640" y="1237912"/>
                  </a:lnTo>
                  <a:lnTo>
                    <a:pt x="35640" y="78853"/>
                  </a:lnTo>
                  <a:lnTo>
                    <a:pt x="39600" y="63085"/>
                  </a:lnTo>
                  <a:lnTo>
                    <a:pt x="55441" y="51256"/>
                  </a:lnTo>
                  <a:lnTo>
                    <a:pt x="83162" y="39426"/>
                  </a:lnTo>
                  <a:lnTo>
                    <a:pt x="114843" y="35488"/>
                  </a:lnTo>
                  <a:lnTo>
                    <a:pt x="2308742" y="35488"/>
                  </a:lnTo>
                  <a:lnTo>
                    <a:pt x="2304725" y="31534"/>
                  </a:lnTo>
                  <a:lnTo>
                    <a:pt x="2292864" y="19705"/>
                  </a:lnTo>
                  <a:lnTo>
                    <a:pt x="2273097" y="11829"/>
                  </a:lnTo>
                  <a:lnTo>
                    <a:pt x="2257282" y="3937"/>
                  </a:lnTo>
                  <a:lnTo>
                    <a:pt x="2237514" y="0"/>
                  </a:lnTo>
                  <a:close/>
                </a:path>
                <a:path w="2329179" h="1316989">
                  <a:moveTo>
                    <a:pt x="2308742" y="35488"/>
                  </a:moveTo>
                  <a:lnTo>
                    <a:pt x="2213635" y="35488"/>
                  </a:lnTo>
                  <a:lnTo>
                    <a:pt x="2245421" y="39426"/>
                  </a:lnTo>
                  <a:lnTo>
                    <a:pt x="2273097" y="51256"/>
                  </a:lnTo>
                  <a:lnTo>
                    <a:pt x="2288911" y="63085"/>
                  </a:lnTo>
                  <a:lnTo>
                    <a:pt x="2292864" y="78853"/>
                  </a:lnTo>
                  <a:lnTo>
                    <a:pt x="2292864" y="1237912"/>
                  </a:lnTo>
                  <a:lnTo>
                    <a:pt x="2288911" y="1249739"/>
                  </a:lnTo>
                  <a:lnTo>
                    <a:pt x="2273097" y="1265509"/>
                  </a:lnTo>
                  <a:lnTo>
                    <a:pt x="2245421" y="1277336"/>
                  </a:lnTo>
                  <a:lnTo>
                    <a:pt x="2213635" y="1281278"/>
                  </a:lnTo>
                  <a:lnTo>
                    <a:pt x="2213635" y="1316759"/>
                  </a:lnTo>
                  <a:lnTo>
                    <a:pt x="2237514" y="1316759"/>
                  </a:lnTo>
                  <a:lnTo>
                    <a:pt x="2257282" y="1308875"/>
                  </a:lnTo>
                  <a:lnTo>
                    <a:pt x="2273097" y="1304933"/>
                  </a:lnTo>
                  <a:lnTo>
                    <a:pt x="2316744" y="1269450"/>
                  </a:lnTo>
                  <a:lnTo>
                    <a:pt x="2328605" y="1237912"/>
                  </a:lnTo>
                  <a:lnTo>
                    <a:pt x="2328605" y="78853"/>
                  </a:lnTo>
                  <a:lnTo>
                    <a:pt x="2324651" y="59131"/>
                  </a:lnTo>
                  <a:lnTo>
                    <a:pt x="2316744" y="43364"/>
                  </a:lnTo>
                  <a:lnTo>
                    <a:pt x="2308742" y="354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5" name="object 26"/>
            <p:cNvSpPr/>
            <p:nvPr/>
          </p:nvSpPr>
          <p:spPr>
            <a:xfrm>
              <a:off x="942922" y="4589108"/>
              <a:ext cx="847725" cy="149860"/>
            </a:xfrm>
            <a:custGeom>
              <a:avLst/>
              <a:gdLst/>
              <a:ahLst/>
              <a:cxnLst/>
              <a:rect l="l" t="t" r="r" b="b"/>
              <a:pathLst>
                <a:path w="847725" h="149860">
                  <a:moveTo>
                    <a:pt x="740542" y="0"/>
                  </a:moveTo>
                  <a:lnTo>
                    <a:pt x="11879" y="0"/>
                  </a:lnTo>
                  <a:lnTo>
                    <a:pt x="3959" y="3953"/>
                  </a:lnTo>
                  <a:lnTo>
                    <a:pt x="0" y="11829"/>
                  </a:lnTo>
                  <a:lnTo>
                    <a:pt x="0" y="23659"/>
                  </a:lnTo>
                  <a:lnTo>
                    <a:pt x="3959" y="31545"/>
                  </a:lnTo>
                  <a:lnTo>
                    <a:pt x="11879" y="35488"/>
                  </a:lnTo>
                  <a:lnTo>
                    <a:pt x="724696" y="35488"/>
                  </a:lnTo>
                  <a:lnTo>
                    <a:pt x="819740" y="145875"/>
                  </a:lnTo>
                  <a:lnTo>
                    <a:pt x="823710" y="149817"/>
                  </a:lnTo>
                  <a:lnTo>
                    <a:pt x="831632" y="149817"/>
                  </a:lnTo>
                  <a:lnTo>
                    <a:pt x="843509" y="145875"/>
                  </a:lnTo>
                  <a:lnTo>
                    <a:pt x="847463" y="141932"/>
                  </a:lnTo>
                  <a:lnTo>
                    <a:pt x="847463" y="126163"/>
                  </a:lnTo>
                  <a:lnTo>
                    <a:pt x="843509" y="122220"/>
                  </a:lnTo>
                  <a:lnTo>
                    <a:pt x="7405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6" name="object 27"/>
            <p:cNvSpPr/>
            <p:nvPr/>
          </p:nvSpPr>
          <p:spPr>
            <a:xfrm>
              <a:off x="1018165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3560" y="0"/>
                  </a:moveTo>
                  <a:lnTo>
                    <a:pt x="19799" y="0"/>
                  </a:lnTo>
                  <a:lnTo>
                    <a:pt x="7919" y="3942"/>
                  </a:lnTo>
                  <a:lnTo>
                    <a:pt x="0" y="11827"/>
                  </a:lnTo>
                  <a:lnTo>
                    <a:pt x="0" y="27596"/>
                  </a:lnTo>
                  <a:lnTo>
                    <a:pt x="7919" y="31539"/>
                  </a:lnTo>
                  <a:lnTo>
                    <a:pt x="31680" y="39424"/>
                  </a:lnTo>
                  <a:lnTo>
                    <a:pt x="43560" y="35482"/>
                  </a:lnTo>
                  <a:lnTo>
                    <a:pt x="59406" y="27596"/>
                  </a:lnTo>
                  <a:lnTo>
                    <a:pt x="63359" y="19713"/>
                  </a:lnTo>
                  <a:lnTo>
                    <a:pt x="59406" y="11827"/>
                  </a:lnTo>
                  <a:lnTo>
                    <a:pt x="51481" y="3942"/>
                  </a:lnTo>
                  <a:lnTo>
                    <a:pt x="43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7" name="object 28"/>
            <p:cNvSpPr/>
            <p:nvPr/>
          </p:nvSpPr>
          <p:spPr>
            <a:xfrm>
              <a:off x="1133001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3568" y="0"/>
                  </a:moveTo>
                  <a:lnTo>
                    <a:pt x="19815" y="0"/>
                  </a:lnTo>
                  <a:lnTo>
                    <a:pt x="7922" y="3942"/>
                  </a:lnTo>
                  <a:lnTo>
                    <a:pt x="0" y="19713"/>
                  </a:lnTo>
                  <a:lnTo>
                    <a:pt x="3969" y="27596"/>
                  </a:lnTo>
                  <a:lnTo>
                    <a:pt x="7922" y="31539"/>
                  </a:lnTo>
                  <a:lnTo>
                    <a:pt x="31691" y="39424"/>
                  </a:lnTo>
                  <a:lnTo>
                    <a:pt x="55444" y="31539"/>
                  </a:lnTo>
                  <a:lnTo>
                    <a:pt x="59414" y="27596"/>
                  </a:lnTo>
                  <a:lnTo>
                    <a:pt x="63367" y="19713"/>
                  </a:lnTo>
                  <a:lnTo>
                    <a:pt x="55444" y="3942"/>
                  </a:lnTo>
                  <a:lnTo>
                    <a:pt x="43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8" name="object 29"/>
            <p:cNvSpPr/>
            <p:nvPr/>
          </p:nvSpPr>
          <p:spPr>
            <a:xfrm>
              <a:off x="1247860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3552" y="0"/>
                  </a:moveTo>
                  <a:lnTo>
                    <a:pt x="19799" y="0"/>
                  </a:lnTo>
                  <a:lnTo>
                    <a:pt x="7907" y="3942"/>
                  </a:lnTo>
                  <a:lnTo>
                    <a:pt x="0" y="19713"/>
                  </a:lnTo>
                  <a:lnTo>
                    <a:pt x="3953" y="27596"/>
                  </a:lnTo>
                  <a:lnTo>
                    <a:pt x="7907" y="31539"/>
                  </a:lnTo>
                  <a:lnTo>
                    <a:pt x="31676" y="39424"/>
                  </a:lnTo>
                  <a:lnTo>
                    <a:pt x="55429" y="31539"/>
                  </a:lnTo>
                  <a:lnTo>
                    <a:pt x="63352" y="27596"/>
                  </a:lnTo>
                  <a:lnTo>
                    <a:pt x="63352" y="11827"/>
                  </a:lnTo>
                  <a:lnTo>
                    <a:pt x="55429" y="3942"/>
                  </a:lnTo>
                  <a:lnTo>
                    <a:pt x="435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9" name="object 30"/>
            <p:cNvSpPr/>
            <p:nvPr/>
          </p:nvSpPr>
          <p:spPr>
            <a:xfrm>
              <a:off x="1362703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7521" y="0"/>
                  </a:moveTo>
                  <a:lnTo>
                    <a:pt x="19799" y="0"/>
                  </a:lnTo>
                  <a:lnTo>
                    <a:pt x="11876" y="3942"/>
                  </a:lnTo>
                  <a:lnTo>
                    <a:pt x="3953" y="11827"/>
                  </a:lnTo>
                  <a:lnTo>
                    <a:pt x="0" y="19713"/>
                  </a:lnTo>
                  <a:lnTo>
                    <a:pt x="3953" y="27596"/>
                  </a:lnTo>
                  <a:lnTo>
                    <a:pt x="19799" y="35482"/>
                  </a:lnTo>
                  <a:lnTo>
                    <a:pt x="31676" y="39424"/>
                  </a:lnTo>
                  <a:lnTo>
                    <a:pt x="47521" y="35482"/>
                  </a:lnTo>
                  <a:lnTo>
                    <a:pt x="63352" y="27596"/>
                  </a:lnTo>
                  <a:lnTo>
                    <a:pt x="63352" y="11827"/>
                  </a:lnTo>
                  <a:lnTo>
                    <a:pt x="55429" y="3942"/>
                  </a:lnTo>
                  <a:lnTo>
                    <a:pt x="475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0" name="object 31"/>
            <p:cNvSpPr/>
            <p:nvPr/>
          </p:nvSpPr>
          <p:spPr>
            <a:xfrm>
              <a:off x="1485454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3568" y="0"/>
                  </a:moveTo>
                  <a:lnTo>
                    <a:pt x="15845" y="0"/>
                  </a:lnTo>
                  <a:lnTo>
                    <a:pt x="7922" y="3942"/>
                  </a:lnTo>
                  <a:lnTo>
                    <a:pt x="0" y="11827"/>
                  </a:lnTo>
                  <a:lnTo>
                    <a:pt x="0" y="27596"/>
                  </a:lnTo>
                  <a:lnTo>
                    <a:pt x="15845" y="35482"/>
                  </a:lnTo>
                  <a:lnTo>
                    <a:pt x="31691" y="39424"/>
                  </a:lnTo>
                  <a:lnTo>
                    <a:pt x="43568" y="35482"/>
                  </a:lnTo>
                  <a:lnTo>
                    <a:pt x="59414" y="27596"/>
                  </a:lnTo>
                  <a:lnTo>
                    <a:pt x="63367" y="19713"/>
                  </a:lnTo>
                  <a:lnTo>
                    <a:pt x="59414" y="11827"/>
                  </a:lnTo>
                  <a:lnTo>
                    <a:pt x="51491" y="3942"/>
                  </a:lnTo>
                  <a:lnTo>
                    <a:pt x="43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1" name="object 32"/>
            <p:cNvSpPr/>
            <p:nvPr/>
          </p:nvSpPr>
          <p:spPr>
            <a:xfrm>
              <a:off x="1600297" y="4652192"/>
              <a:ext cx="63500" cy="40005"/>
            </a:xfrm>
            <a:custGeom>
              <a:avLst/>
              <a:gdLst/>
              <a:ahLst/>
              <a:cxnLst/>
              <a:rect l="l" t="t" r="r" b="b"/>
              <a:pathLst>
                <a:path w="63500" h="40004">
                  <a:moveTo>
                    <a:pt x="43568" y="0"/>
                  </a:moveTo>
                  <a:lnTo>
                    <a:pt x="19799" y="0"/>
                  </a:lnTo>
                  <a:lnTo>
                    <a:pt x="7922" y="3942"/>
                  </a:lnTo>
                  <a:lnTo>
                    <a:pt x="0" y="11827"/>
                  </a:lnTo>
                  <a:lnTo>
                    <a:pt x="0" y="27596"/>
                  </a:lnTo>
                  <a:lnTo>
                    <a:pt x="7922" y="31539"/>
                  </a:lnTo>
                  <a:lnTo>
                    <a:pt x="31691" y="39424"/>
                  </a:lnTo>
                  <a:lnTo>
                    <a:pt x="55444" y="31539"/>
                  </a:lnTo>
                  <a:lnTo>
                    <a:pt x="59414" y="27596"/>
                  </a:lnTo>
                  <a:lnTo>
                    <a:pt x="63367" y="19713"/>
                  </a:lnTo>
                  <a:lnTo>
                    <a:pt x="55444" y="3942"/>
                  </a:lnTo>
                  <a:lnTo>
                    <a:pt x="43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2" name="object 33"/>
            <p:cNvSpPr/>
            <p:nvPr/>
          </p:nvSpPr>
          <p:spPr>
            <a:xfrm>
              <a:off x="1913167" y="3504934"/>
              <a:ext cx="1235476" cy="12418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3" name="object 34"/>
            <p:cNvSpPr/>
            <p:nvPr/>
          </p:nvSpPr>
          <p:spPr>
            <a:xfrm>
              <a:off x="1144893" y="3828238"/>
              <a:ext cx="372745" cy="488950"/>
            </a:xfrm>
            <a:custGeom>
              <a:avLst/>
              <a:gdLst/>
              <a:ahLst/>
              <a:cxnLst/>
              <a:rect l="l" t="t" r="r" b="b"/>
              <a:pathLst>
                <a:path w="372744" h="488950">
                  <a:moveTo>
                    <a:pt x="186118" y="0"/>
                  </a:moveTo>
                  <a:lnTo>
                    <a:pt x="166319" y="0"/>
                  </a:lnTo>
                  <a:lnTo>
                    <a:pt x="146519" y="3937"/>
                  </a:lnTo>
                  <a:lnTo>
                    <a:pt x="110874" y="19705"/>
                  </a:lnTo>
                  <a:lnTo>
                    <a:pt x="79198" y="43364"/>
                  </a:lnTo>
                  <a:lnTo>
                    <a:pt x="51475" y="74899"/>
                  </a:lnTo>
                  <a:lnTo>
                    <a:pt x="27722" y="110387"/>
                  </a:lnTo>
                  <a:lnTo>
                    <a:pt x="11876" y="149798"/>
                  </a:lnTo>
                  <a:lnTo>
                    <a:pt x="0" y="197116"/>
                  </a:lnTo>
                  <a:lnTo>
                    <a:pt x="0" y="244419"/>
                  </a:lnTo>
                  <a:lnTo>
                    <a:pt x="3953" y="295675"/>
                  </a:lnTo>
                  <a:lnTo>
                    <a:pt x="15830" y="346931"/>
                  </a:lnTo>
                  <a:lnTo>
                    <a:pt x="35629" y="390295"/>
                  </a:lnTo>
                  <a:lnTo>
                    <a:pt x="59398" y="425768"/>
                  </a:lnTo>
                  <a:lnTo>
                    <a:pt x="87120" y="453365"/>
                  </a:lnTo>
                  <a:lnTo>
                    <a:pt x="150473" y="484916"/>
                  </a:lnTo>
                  <a:lnTo>
                    <a:pt x="186118" y="488854"/>
                  </a:lnTo>
                  <a:lnTo>
                    <a:pt x="205918" y="488854"/>
                  </a:lnTo>
                  <a:lnTo>
                    <a:pt x="221763" y="484916"/>
                  </a:lnTo>
                  <a:lnTo>
                    <a:pt x="241563" y="477024"/>
                  </a:lnTo>
                  <a:lnTo>
                    <a:pt x="257409" y="469133"/>
                  </a:lnTo>
                  <a:lnTo>
                    <a:pt x="283809" y="449427"/>
                  </a:lnTo>
                  <a:lnTo>
                    <a:pt x="186118" y="449427"/>
                  </a:lnTo>
                  <a:lnTo>
                    <a:pt x="158396" y="445489"/>
                  </a:lnTo>
                  <a:lnTo>
                    <a:pt x="110874" y="421830"/>
                  </a:lnTo>
                  <a:lnTo>
                    <a:pt x="67321" y="370574"/>
                  </a:lnTo>
                  <a:lnTo>
                    <a:pt x="51475" y="331148"/>
                  </a:lnTo>
                  <a:lnTo>
                    <a:pt x="43552" y="291737"/>
                  </a:lnTo>
                  <a:lnTo>
                    <a:pt x="39599" y="244419"/>
                  </a:lnTo>
                  <a:lnTo>
                    <a:pt x="39599" y="201054"/>
                  </a:lnTo>
                  <a:lnTo>
                    <a:pt x="51475" y="161628"/>
                  </a:lnTo>
                  <a:lnTo>
                    <a:pt x="102966" y="70961"/>
                  </a:lnTo>
                  <a:lnTo>
                    <a:pt x="154442" y="43364"/>
                  </a:lnTo>
                  <a:lnTo>
                    <a:pt x="186118" y="39410"/>
                  </a:lnTo>
                  <a:lnTo>
                    <a:pt x="284319" y="39410"/>
                  </a:lnTo>
                  <a:lnTo>
                    <a:pt x="273239" y="31534"/>
                  </a:lnTo>
                  <a:lnTo>
                    <a:pt x="245517" y="15767"/>
                  </a:lnTo>
                  <a:lnTo>
                    <a:pt x="217810" y="3937"/>
                  </a:lnTo>
                  <a:lnTo>
                    <a:pt x="186118" y="0"/>
                  </a:lnTo>
                  <a:close/>
                </a:path>
                <a:path w="372744" h="488950">
                  <a:moveTo>
                    <a:pt x="300961" y="51240"/>
                  </a:moveTo>
                  <a:lnTo>
                    <a:pt x="285131" y="67007"/>
                  </a:lnTo>
                  <a:lnTo>
                    <a:pt x="269285" y="78837"/>
                  </a:lnTo>
                  <a:lnTo>
                    <a:pt x="297008" y="110387"/>
                  </a:lnTo>
                  <a:lnTo>
                    <a:pt x="312838" y="149798"/>
                  </a:lnTo>
                  <a:lnTo>
                    <a:pt x="324730" y="193178"/>
                  </a:lnTo>
                  <a:lnTo>
                    <a:pt x="332653" y="244419"/>
                  </a:lnTo>
                  <a:lnTo>
                    <a:pt x="328684" y="287783"/>
                  </a:lnTo>
                  <a:lnTo>
                    <a:pt x="316807" y="327210"/>
                  </a:lnTo>
                  <a:lnTo>
                    <a:pt x="265332" y="417892"/>
                  </a:lnTo>
                  <a:lnTo>
                    <a:pt x="213840" y="445489"/>
                  </a:lnTo>
                  <a:lnTo>
                    <a:pt x="186118" y="449427"/>
                  </a:lnTo>
                  <a:lnTo>
                    <a:pt x="283809" y="449427"/>
                  </a:lnTo>
                  <a:lnTo>
                    <a:pt x="316807" y="413939"/>
                  </a:lnTo>
                  <a:lnTo>
                    <a:pt x="340560" y="378466"/>
                  </a:lnTo>
                  <a:lnTo>
                    <a:pt x="356406" y="339039"/>
                  </a:lnTo>
                  <a:lnTo>
                    <a:pt x="368283" y="291737"/>
                  </a:lnTo>
                  <a:lnTo>
                    <a:pt x="372252" y="244419"/>
                  </a:lnTo>
                  <a:lnTo>
                    <a:pt x="360360" y="161628"/>
                  </a:lnTo>
                  <a:lnTo>
                    <a:pt x="352453" y="137984"/>
                  </a:lnTo>
                  <a:lnTo>
                    <a:pt x="328684" y="90666"/>
                  </a:lnTo>
                  <a:lnTo>
                    <a:pt x="316807" y="70961"/>
                  </a:lnTo>
                  <a:lnTo>
                    <a:pt x="300961" y="51240"/>
                  </a:lnTo>
                  <a:close/>
                </a:path>
                <a:path w="372744" h="488950">
                  <a:moveTo>
                    <a:pt x="284319" y="39410"/>
                  </a:moveTo>
                  <a:lnTo>
                    <a:pt x="186118" y="39410"/>
                  </a:lnTo>
                  <a:lnTo>
                    <a:pt x="205918" y="43364"/>
                  </a:lnTo>
                  <a:lnTo>
                    <a:pt x="229686" y="51240"/>
                  </a:lnTo>
                  <a:lnTo>
                    <a:pt x="249486" y="63069"/>
                  </a:lnTo>
                  <a:lnTo>
                    <a:pt x="269285" y="78837"/>
                  </a:lnTo>
                  <a:lnTo>
                    <a:pt x="285131" y="67007"/>
                  </a:lnTo>
                  <a:lnTo>
                    <a:pt x="300961" y="51240"/>
                  </a:lnTo>
                  <a:lnTo>
                    <a:pt x="284319" y="39410"/>
                  </a:lnTo>
                  <a:close/>
                </a:path>
              </a:pathLst>
            </a:custGeom>
            <a:solidFill>
              <a:srgbClr val="ED2C23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4" name="object 35"/>
            <p:cNvSpPr/>
            <p:nvPr/>
          </p:nvSpPr>
          <p:spPr>
            <a:xfrm>
              <a:off x="1232014" y="3883431"/>
              <a:ext cx="213995" cy="374650"/>
            </a:xfrm>
            <a:custGeom>
              <a:avLst/>
              <a:gdLst/>
              <a:ahLst/>
              <a:cxnLst/>
              <a:rect l="l" t="t" r="r" b="b"/>
              <a:pathLst>
                <a:path w="213994" h="374650">
                  <a:moveTo>
                    <a:pt x="182164" y="0"/>
                  </a:moveTo>
                  <a:lnTo>
                    <a:pt x="0" y="358745"/>
                  </a:lnTo>
                  <a:lnTo>
                    <a:pt x="35645" y="374528"/>
                  </a:lnTo>
                  <a:lnTo>
                    <a:pt x="213840" y="19705"/>
                  </a:lnTo>
                  <a:lnTo>
                    <a:pt x="182164" y="0"/>
                  </a:lnTo>
                  <a:close/>
                </a:path>
              </a:pathLst>
            </a:custGeom>
            <a:solidFill>
              <a:srgbClr val="ED2C23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</p:grpSp>
      <p:sp>
        <p:nvSpPr>
          <p:cNvPr id="35" name="object 5"/>
          <p:cNvSpPr/>
          <p:nvPr/>
        </p:nvSpPr>
        <p:spPr>
          <a:xfrm>
            <a:off x="4280599" y="884966"/>
            <a:ext cx="3236976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727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3636" y="190582"/>
            <a:ext cx="63605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Security – Simple 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282" y="927321"/>
            <a:ext cx="4236379" cy="29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b="1" spc="-5" dirty="0">
                <a:solidFill>
                  <a:srgbClr val="006FC0"/>
                </a:solidFill>
                <a:latin typeface="Tahoma"/>
                <a:cs typeface="Tahoma"/>
              </a:rPr>
              <a:t>Se</a:t>
            </a:r>
            <a:r>
              <a:rPr lang="en-IN" sz="1200" b="1" dirty="0">
                <a:solidFill>
                  <a:srgbClr val="006FC0"/>
                </a:solidFill>
                <a:latin typeface="Tahoma"/>
                <a:cs typeface="Tahoma"/>
              </a:rPr>
              <a:t>cu</a:t>
            </a:r>
            <a:r>
              <a:rPr lang="en-IN" sz="1200" b="1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lang="en-IN" sz="1200" b="1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lang="en-IN" sz="1200" b="1" spc="-1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lang="en-IN" sz="1200" b="1" dirty="0">
                <a:solidFill>
                  <a:srgbClr val="006FC0"/>
                </a:solidFill>
                <a:latin typeface="Tahoma"/>
                <a:cs typeface="Tahoma"/>
              </a:rPr>
              <a:t>y</a:t>
            </a:r>
            <a:r>
              <a:rPr lang="en-IN" sz="1200" b="1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lang="en-IN" sz="1200" b="1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lang="en-IN" sz="1200" b="1" spc="5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lang="en-IN" sz="1200" b="1" spc="-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lang="en-IN" sz="1200" b="1" spc="-10" dirty="0">
                <a:solidFill>
                  <a:srgbClr val="006FC0"/>
                </a:solidFill>
                <a:latin typeface="Tahoma"/>
                <a:cs typeface="Tahoma"/>
              </a:rPr>
              <a:t>k</a:t>
            </a:r>
            <a:r>
              <a:rPr lang="en-IN" sz="1200" b="1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endParaRPr lang="en-IN" sz="1200" b="1" dirty="0">
              <a:latin typeface="Tahoma"/>
              <a:cs typeface="Tahoma"/>
            </a:endParaRPr>
          </a:p>
          <a:p>
            <a:pPr>
              <a:tabLst>
                <a:tab pos="685800" algn="l"/>
              </a:tabLst>
            </a:pPr>
            <a:endParaRPr lang="en-IN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Insufficient 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Authentication</a:t>
            </a:r>
          </a:p>
          <a:p>
            <a:pPr marL="742950" lvl="1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Do not authenticate users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services</a:t>
            </a:r>
            <a:b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No Privacy and No Integrity</a:t>
            </a:r>
          </a:p>
          <a:p>
            <a:pPr marL="742950" lvl="1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Insecure Network Transport</a:t>
            </a:r>
          </a:p>
          <a:p>
            <a:pPr marL="742950" lvl="1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No Message level </a:t>
            </a:r>
            <a: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security</a:t>
            </a:r>
            <a:br>
              <a:rPr lang="en-IN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IN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Arbitrary Code Execution</a:t>
            </a:r>
          </a:p>
          <a:p>
            <a:pPr marL="742950" lvl="1" indent="-285750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No User verification for </a:t>
            </a:r>
            <a:r>
              <a:rPr lang="en-IN" sz="12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MapReduce</a:t>
            </a: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 code execution, malicious users could submit a job</a:t>
            </a:r>
          </a:p>
          <a:p>
            <a:pPr marL="285750" indent="-285750">
              <a:buFont typeface="Wingdings" pitchFamily="2" charset="2"/>
              <a:buChar char="ü"/>
              <a:tabLst>
                <a:tab pos="685800" algn="l"/>
              </a:tabLst>
            </a:pPr>
            <a:endParaRPr lang="en-IN" sz="1200" dirty="0">
              <a:latin typeface="Tahoma"/>
              <a:cs typeface="Tahoma"/>
            </a:endParaRPr>
          </a:p>
          <a:p>
            <a:pPr marL="742950" lvl="1" indent="-285750">
              <a:buFont typeface="Wingdings" pitchFamily="2" charset="2"/>
              <a:buChar char="ü"/>
              <a:tabLst>
                <a:tab pos="685800" algn="l"/>
              </a:tabLst>
            </a:pPr>
            <a:endParaRPr lang="en-IN" sz="1200" dirty="0">
              <a:latin typeface="Tahoma"/>
              <a:cs typeface="Tahoma"/>
            </a:endParaRPr>
          </a:p>
          <a:p>
            <a:pPr marL="469900" lvl="1">
              <a:lnSpc>
                <a:spcPct val="100000"/>
              </a:lnSpc>
              <a:spcBef>
                <a:spcPts val="340"/>
              </a:spcBef>
              <a:buClr>
                <a:srgbClr val="252525"/>
              </a:buClr>
              <a:tabLst>
                <a:tab pos="741680" algn="l"/>
              </a:tabLst>
            </a:pPr>
            <a:endParaRPr lang="en-IN" sz="1200" spc="-10" dirty="0">
              <a:latin typeface="Tahoma"/>
              <a:cs typeface="Tahom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48195" y="927321"/>
            <a:ext cx="4163569" cy="3279649"/>
            <a:chOff x="502919" y="946403"/>
            <a:chExt cx="4163569" cy="3279649"/>
          </a:xfrm>
        </p:grpSpPr>
        <p:sp>
          <p:nvSpPr>
            <p:cNvPr id="5" name="object 3"/>
            <p:cNvSpPr/>
            <p:nvPr/>
          </p:nvSpPr>
          <p:spPr>
            <a:xfrm>
              <a:off x="1490472" y="1062227"/>
              <a:ext cx="839724" cy="2423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4"/>
            <p:cNvSpPr/>
            <p:nvPr/>
          </p:nvSpPr>
          <p:spPr>
            <a:xfrm>
              <a:off x="1533905" y="1124711"/>
              <a:ext cx="676275" cy="78105"/>
            </a:xfrm>
            <a:custGeom>
              <a:avLst/>
              <a:gdLst/>
              <a:ahLst/>
              <a:cxnLst/>
              <a:rect l="l" t="t" r="r" b="b"/>
              <a:pathLst>
                <a:path w="676275" h="78105">
                  <a:moveTo>
                    <a:pt x="598296" y="0"/>
                  </a:moveTo>
                  <a:lnTo>
                    <a:pt x="598296" y="77724"/>
                  </a:lnTo>
                  <a:lnTo>
                    <a:pt x="650113" y="51815"/>
                  </a:lnTo>
                  <a:lnTo>
                    <a:pt x="611251" y="51815"/>
                  </a:lnTo>
                  <a:lnTo>
                    <a:pt x="611251" y="25908"/>
                  </a:lnTo>
                  <a:lnTo>
                    <a:pt x="650113" y="25908"/>
                  </a:lnTo>
                  <a:lnTo>
                    <a:pt x="598296" y="0"/>
                  </a:lnTo>
                  <a:close/>
                </a:path>
                <a:path w="676275" h="78105">
                  <a:moveTo>
                    <a:pt x="598296" y="25908"/>
                  </a:moveTo>
                  <a:lnTo>
                    <a:pt x="0" y="25908"/>
                  </a:lnTo>
                  <a:lnTo>
                    <a:pt x="0" y="51815"/>
                  </a:lnTo>
                  <a:lnTo>
                    <a:pt x="598296" y="51815"/>
                  </a:lnTo>
                  <a:lnTo>
                    <a:pt x="598296" y="25908"/>
                  </a:lnTo>
                  <a:close/>
                </a:path>
                <a:path w="676275" h="78105">
                  <a:moveTo>
                    <a:pt x="650113" y="25908"/>
                  </a:moveTo>
                  <a:lnTo>
                    <a:pt x="611251" y="25908"/>
                  </a:lnTo>
                  <a:lnTo>
                    <a:pt x="611251" y="51815"/>
                  </a:lnTo>
                  <a:lnTo>
                    <a:pt x="650113" y="51815"/>
                  </a:lnTo>
                  <a:lnTo>
                    <a:pt x="676020" y="38862"/>
                  </a:lnTo>
                  <a:lnTo>
                    <a:pt x="650113" y="25908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5"/>
            <p:cNvSpPr/>
            <p:nvPr/>
          </p:nvSpPr>
          <p:spPr>
            <a:xfrm>
              <a:off x="502919" y="967739"/>
              <a:ext cx="1382268" cy="4434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812291" y="975360"/>
              <a:ext cx="762000" cy="4800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528827" y="993647"/>
              <a:ext cx="1275588" cy="3368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8"/>
            <p:cNvSpPr txBox="1"/>
            <p:nvPr/>
          </p:nvSpPr>
          <p:spPr>
            <a:xfrm>
              <a:off x="932180" y="1054861"/>
              <a:ext cx="467995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dirty="0">
                  <a:solidFill>
                    <a:srgbClr val="FFFFFF"/>
                  </a:solidFill>
                  <a:latin typeface="Tahoma"/>
                  <a:cs typeface="Tahoma"/>
                </a:rPr>
                <a:t>Cli</a:t>
              </a:r>
              <a:r>
                <a:rPr sz="1400" spc="5" dirty="0">
                  <a:solidFill>
                    <a:srgbClr val="FFFFFF"/>
                  </a:solidFill>
                  <a:latin typeface="Tahoma"/>
                  <a:cs typeface="Tahoma"/>
                </a:rPr>
                <a:t>e</a:t>
              </a:r>
              <a:r>
                <a:rPr sz="1400" dirty="0">
                  <a:solidFill>
                    <a:srgbClr val="FFFFFF"/>
                  </a:solidFill>
                  <a:latin typeface="Tahoma"/>
                  <a:cs typeface="Tahoma"/>
                </a:rPr>
                <a:t>nt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11" name="object 9"/>
            <p:cNvSpPr/>
            <p:nvPr/>
          </p:nvSpPr>
          <p:spPr>
            <a:xfrm>
              <a:off x="1972055" y="1319783"/>
              <a:ext cx="1048512" cy="7467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2093214" y="1343278"/>
              <a:ext cx="885190" cy="582295"/>
            </a:xfrm>
            <a:custGeom>
              <a:avLst/>
              <a:gdLst/>
              <a:ahLst/>
              <a:cxnLst/>
              <a:rect l="l" t="t" r="r" b="b"/>
              <a:pathLst>
                <a:path w="885189" h="582294">
                  <a:moveTo>
                    <a:pt x="43942" y="506984"/>
                  </a:moveTo>
                  <a:lnTo>
                    <a:pt x="0" y="582041"/>
                  </a:lnTo>
                  <a:lnTo>
                    <a:pt x="86360" y="572135"/>
                  </a:lnTo>
                  <a:lnTo>
                    <a:pt x="76851" y="557530"/>
                  </a:lnTo>
                  <a:lnTo>
                    <a:pt x="61341" y="557530"/>
                  </a:lnTo>
                  <a:lnTo>
                    <a:pt x="47243" y="535813"/>
                  </a:lnTo>
                  <a:lnTo>
                    <a:pt x="58109" y="528744"/>
                  </a:lnTo>
                  <a:lnTo>
                    <a:pt x="43942" y="506984"/>
                  </a:lnTo>
                  <a:close/>
                </a:path>
                <a:path w="885189" h="582294">
                  <a:moveTo>
                    <a:pt x="58109" y="528744"/>
                  </a:moveTo>
                  <a:lnTo>
                    <a:pt x="47243" y="535813"/>
                  </a:lnTo>
                  <a:lnTo>
                    <a:pt x="61341" y="557530"/>
                  </a:lnTo>
                  <a:lnTo>
                    <a:pt x="72235" y="550440"/>
                  </a:lnTo>
                  <a:lnTo>
                    <a:pt x="58109" y="528744"/>
                  </a:lnTo>
                  <a:close/>
                </a:path>
                <a:path w="885189" h="582294">
                  <a:moveTo>
                    <a:pt x="72235" y="550440"/>
                  </a:moveTo>
                  <a:lnTo>
                    <a:pt x="61341" y="557530"/>
                  </a:lnTo>
                  <a:lnTo>
                    <a:pt x="76851" y="557530"/>
                  </a:lnTo>
                  <a:lnTo>
                    <a:pt x="72235" y="550440"/>
                  </a:lnTo>
                  <a:close/>
                </a:path>
                <a:path w="885189" h="582294">
                  <a:moveTo>
                    <a:pt x="870838" y="0"/>
                  </a:moveTo>
                  <a:lnTo>
                    <a:pt x="58109" y="528744"/>
                  </a:lnTo>
                  <a:lnTo>
                    <a:pt x="72235" y="550440"/>
                  </a:lnTo>
                  <a:lnTo>
                    <a:pt x="884936" y="21590"/>
                  </a:lnTo>
                  <a:lnTo>
                    <a:pt x="87083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2921507" y="1321308"/>
              <a:ext cx="1048512" cy="7528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4" name="object 12"/>
            <p:cNvSpPr/>
            <p:nvPr/>
          </p:nvSpPr>
          <p:spPr>
            <a:xfrm>
              <a:off x="2963926" y="1343278"/>
              <a:ext cx="885190" cy="589915"/>
            </a:xfrm>
            <a:custGeom>
              <a:avLst/>
              <a:gdLst/>
              <a:ahLst/>
              <a:cxnLst/>
              <a:rect l="l" t="t" r="r" b="b"/>
              <a:pathLst>
                <a:path w="885189" h="589914">
                  <a:moveTo>
                    <a:pt x="812940" y="557659"/>
                  </a:moveTo>
                  <a:lnTo>
                    <a:pt x="798702" y="579247"/>
                  </a:lnTo>
                  <a:lnTo>
                    <a:pt x="884936" y="589661"/>
                  </a:lnTo>
                  <a:lnTo>
                    <a:pt x="870580" y="564769"/>
                  </a:lnTo>
                  <a:lnTo>
                    <a:pt x="823722" y="564769"/>
                  </a:lnTo>
                  <a:lnTo>
                    <a:pt x="812940" y="557659"/>
                  </a:lnTo>
                  <a:close/>
                </a:path>
                <a:path w="885189" h="589914">
                  <a:moveTo>
                    <a:pt x="827212" y="536018"/>
                  </a:moveTo>
                  <a:lnTo>
                    <a:pt x="812940" y="557659"/>
                  </a:lnTo>
                  <a:lnTo>
                    <a:pt x="823722" y="564769"/>
                  </a:lnTo>
                  <a:lnTo>
                    <a:pt x="838073" y="543179"/>
                  </a:lnTo>
                  <a:lnTo>
                    <a:pt x="827212" y="536018"/>
                  </a:lnTo>
                  <a:close/>
                </a:path>
                <a:path w="885189" h="589914">
                  <a:moveTo>
                    <a:pt x="841501" y="514350"/>
                  </a:moveTo>
                  <a:lnTo>
                    <a:pt x="827212" y="536018"/>
                  </a:lnTo>
                  <a:lnTo>
                    <a:pt x="838073" y="543179"/>
                  </a:lnTo>
                  <a:lnTo>
                    <a:pt x="823722" y="564769"/>
                  </a:lnTo>
                  <a:lnTo>
                    <a:pt x="870580" y="564769"/>
                  </a:lnTo>
                  <a:lnTo>
                    <a:pt x="841501" y="514350"/>
                  </a:lnTo>
                  <a:close/>
                </a:path>
                <a:path w="885189" h="589914">
                  <a:moveTo>
                    <a:pt x="14224" y="0"/>
                  </a:moveTo>
                  <a:lnTo>
                    <a:pt x="0" y="21590"/>
                  </a:lnTo>
                  <a:lnTo>
                    <a:pt x="812940" y="557659"/>
                  </a:lnTo>
                  <a:lnTo>
                    <a:pt x="827212" y="536018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5" name="object 13"/>
            <p:cNvSpPr/>
            <p:nvPr/>
          </p:nvSpPr>
          <p:spPr>
            <a:xfrm>
              <a:off x="2252472" y="946403"/>
              <a:ext cx="1490472" cy="4876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6" name="object 14"/>
            <p:cNvSpPr/>
            <p:nvPr/>
          </p:nvSpPr>
          <p:spPr>
            <a:xfrm>
              <a:off x="2389632" y="975360"/>
              <a:ext cx="1214628" cy="4800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2278388" y="972311"/>
              <a:ext cx="1383774" cy="3810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8" name="object 16"/>
            <p:cNvSpPr txBox="1"/>
            <p:nvPr/>
          </p:nvSpPr>
          <p:spPr>
            <a:xfrm>
              <a:off x="2510789" y="1054861"/>
              <a:ext cx="920115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dirty="0">
                  <a:solidFill>
                    <a:srgbClr val="FFFFFF"/>
                  </a:solidFill>
                  <a:latin typeface="Tahoma"/>
                  <a:cs typeface="Tahoma"/>
                </a:rPr>
                <a:t>J</a:t>
              </a:r>
              <a:r>
                <a:rPr sz="1400" spc="5" dirty="0">
                  <a:solidFill>
                    <a:srgbClr val="FFFFFF"/>
                  </a:solidFill>
                  <a:latin typeface="Tahoma"/>
                  <a:cs typeface="Tahoma"/>
                </a:rPr>
                <a:t>o</a:t>
              </a:r>
              <a:r>
                <a:rPr sz="1400" dirty="0">
                  <a:solidFill>
                    <a:srgbClr val="FFFFFF"/>
                  </a:solidFill>
                  <a:latin typeface="Tahoma"/>
                  <a:cs typeface="Tahoma"/>
                </a:rPr>
                <a:t>b </a:t>
              </a:r>
              <a:r>
                <a:rPr sz="1400" spc="-145" dirty="0">
                  <a:solidFill>
                    <a:srgbClr val="FFFFFF"/>
                  </a:solidFill>
                  <a:latin typeface="Tahoma"/>
                  <a:cs typeface="Tahoma"/>
                </a:rPr>
                <a:t>T</a:t>
              </a:r>
              <a:r>
                <a:rPr sz="1400" spc="-30" dirty="0">
                  <a:solidFill>
                    <a:srgbClr val="FFFFFF"/>
                  </a:solidFill>
                  <a:latin typeface="Tahoma"/>
                  <a:cs typeface="Tahoma"/>
                </a:rPr>
                <a:t>r</a:t>
              </a:r>
              <a:r>
                <a:rPr sz="1400" spc="-10" dirty="0">
                  <a:solidFill>
                    <a:srgbClr val="FFFFFF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FFFFFF"/>
                  </a:solidFill>
                  <a:latin typeface="Tahoma"/>
                  <a:cs typeface="Tahoma"/>
                </a:rPr>
                <a:t>c</a:t>
              </a:r>
              <a:r>
                <a:rPr sz="1400" spc="-15" dirty="0">
                  <a:solidFill>
                    <a:srgbClr val="FFFFFF"/>
                  </a:solidFill>
                  <a:latin typeface="Tahoma"/>
                  <a:cs typeface="Tahoma"/>
                </a:rPr>
                <a:t>k</a:t>
              </a:r>
              <a:r>
                <a:rPr sz="1400" dirty="0">
                  <a:solidFill>
                    <a:srgbClr val="FFFFFF"/>
                  </a:solidFill>
                  <a:latin typeface="Tahoma"/>
                  <a:cs typeface="Tahoma"/>
                </a:rPr>
                <a:t>er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19" name="object 20"/>
            <p:cNvSpPr/>
            <p:nvPr/>
          </p:nvSpPr>
          <p:spPr>
            <a:xfrm>
              <a:off x="2875788" y="3505200"/>
              <a:ext cx="1790700" cy="7208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0" name="object 21"/>
            <p:cNvSpPr/>
            <p:nvPr/>
          </p:nvSpPr>
          <p:spPr>
            <a:xfrm>
              <a:off x="2901695" y="3531108"/>
              <a:ext cx="1684020" cy="6141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1" name="object 22"/>
            <p:cNvSpPr/>
            <p:nvPr/>
          </p:nvSpPr>
          <p:spPr>
            <a:xfrm>
              <a:off x="3055620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2" name="object 23"/>
            <p:cNvSpPr/>
            <p:nvPr/>
          </p:nvSpPr>
          <p:spPr>
            <a:xfrm>
              <a:off x="3055620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3" name="object 24"/>
            <p:cNvSpPr txBox="1"/>
            <p:nvPr/>
          </p:nvSpPr>
          <p:spPr>
            <a:xfrm>
              <a:off x="3553714" y="3585209"/>
              <a:ext cx="425450" cy="2063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300" spc="-15" dirty="0">
                  <a:solidFill>
                    <a:srgbClr val="FFFFFF"/>
                  </a:solidFill>
                  <a:latin typeface="Tahoma"/>
                  <a:cs typeface="Tahoma"/>
                </a:rPr>
                <a:t>HD</a:t>
              </a:r>
              <a:r>
                <a:rPr sz="1300" spc="-20" dirty="0">
                  <a:solidFill>
                    <a:srgbClr val="FFFFFF"/>
                  </a:solidFill>
                  <a:latin typeface="Tahoma"/>
                  <a:cs typeface="Tahoma"/>
                </a:rPr>
                <a:t>F</a:t>
              </a:r>
              <a:r>
                <a:rPr sz="1300" spc="-10" dirty="0">
                  <a:solidFill>
                    <a:srgbClr val="FFFFFF"/>
                  </a:solidFill>
                  <a:latin typeface="Tahoma"/>
                  <a:cs typeface="Tahoma"/>
                </a:rPr>
                <a:t>S</a:t>
              </a:r>
              <a:endParaRPr sz="1300">
                <a:latin typeface="Tahoma"/>
                <a:cs typeface="Tahoma"/>
              </a:endParaRPr>
            </a:p>
          </p:txBody>
        </p:sp>
        <p:sp>
          <p:nvSpPr>
            <p:cNvPr id="24" name="object 25"/>
            <p:cNvSpPr/>
            <p:nvPr/>
          </p:nvSpPr>
          <p:spPr>
            <a:xfrm>
              <a:off x="3546347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5" name="object 26"/>
            <p:cNvSpPr/>
            <p:nvPr/>
          </p:nvSpPr>
          <p:spPr>
            <a:xfrm>
              <a:off x="3546347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6" name="object 27"/>
            <p:cNvSpPr/>
            <p:nvPr/>
          </p:nvSpPr>
          <p:spPr>
            <a:xfrm>
              <a:off x="4035552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7" name="object 28"/>
            <p:cNvSpPr/>
            <p:nvPr/>
          </p:nvSpPr>
          <p:spPr>
            <a:xfrm>
              <a:off x="4035552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8" name="object 29"/>
            <p:cNvSpPr/>
            <p:nvPr/>
          </p:nvSpPr>
          <p:spPr>
            <a:xfrm>
              <a:off x="3624071" y="2253995"/>
              <a:ext cx="242315" cy="66446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29" name="object 30"/>
            <p:cNvSpPr/>
            <p:nvPr/>
          </p:nvSpPr>
          <p:spPr>
            <a:xfrm>
              <a:off x="3706367" y="2276094"/>
              <a:ext cx="78105" cy="501015"/>
            </a:xfrm>
            <a:custGeom>
              <a:avLst/>
              <a:gdLst/>
              <a:ahLst/>
              <a:cxnLst/>
              <a:rect l="l" t="t" r="r" b="b"/>
              <a:pathLst>
                <a:path w="78104" h="501014">
                  <a:moveTo>
                    <a:pt x="25908" y="423291"/>
                  </a:moveTo>
                  <a:lnTo>
                    <a:pt x="0" y="423291"/>
                  </a:lnTo>
                  <a:lnTo>
                    <a:pt x="38862" y="501014"/>
                  </a:lnTo>
                  <a:lnTo>
                    <a:pt x="71247" y="436244"/>
                  </a:lnTo>
                  <a:lnTo>
                    <a:pt x="25908" y="436244"/>
                  </a:lnTo>
                  <a:lnTo>
                    <a:pt x="25908" y="423291"/>
                  </a:lnTo>
                  <a:close/>
                </a:path>
                <a:path w="78104" h="501014">
                  <a:moveTo>
                    <a:pt x="51816" y="0"/>
                  </a:moveTo>
                  <a:lnTo>
                    <a:pt x="25908" y="0"/>
                  </a:lnTo>
                  <a:lnTo>
                    <a:pt x="25908" y="436244"/>
                  </a:lnTo>
                  <a:lnTo>
                    <a:pt x="51816" y="436244"/>
                  </a:lnTo>
                  <a:lnTo>
                    <a:pt x="51816" y="0"/>
                  </a:lnTo>
                  <a:close/>
                </a:path>
                <a:path w="78104" h="501014">
                  <a:moveTo>
                    <a:pt x="77724" y="423291"/>
                  </a:moveTo>
                  <a:lnTo>
                    <a:pt x="51816" y="423291"/>
                  </a:lnTo>
                  <a:lnTo>
                    <a:pt x="51816" y="436244"/>
                  </a:lnTo>
                  <a:lnTo>
                    <a:pt x="71247" y="436244"/>
                  </a:lnTo>
                  <a:lnTo>
                    <a:pt x="77724" y="4232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0" name="object 31"/>
            <p:cNvSpPr/>
            <p:nvPr/>
          </p:nvSpPr>
          <p:spPr>
            <a:xfrm>
              <a:off x="3019044" y="2034539"/>
              <a:ext cx="1504187" cy="5120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1" name="object 32"/>
            <p:cNvSpPr/>
            <p:nvPr/>
          </p:nvSpPr>
          <p:spPr>
            <a:xfrm>
              <a:off x="3044951" y="2060448"/>
              <a:ext cx="1397508" cy="4053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2" name="object 33"/>
            <p:cNvSpPr txBox="1"/>
            <p:nvPr/>
          </p:nvSpPr>
          <p:spPr>
            <a:xfrm>
              <a:off x="3280917" y="2168525"/>
              <a:ext cx="99441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spc="-16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s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k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4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30" dirty="0">
                  <a:solidFill>
                    <a:srgbClr val="252525"/>
                  </a:solidFill>
                  <a:latin typeface="Tahoma"/>
                  <a:cs typeface="Tahoma"/>
                </a:rPr>
                <a:t>r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c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k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er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33" name="object 34"/>
            <p:cNvSpPr/>
            <p:nvPr/>
          </p:nvSpPr>
          <p:spPr>
            <a:xfrm>
              <a:off x="3624071" y="2939795"/>
              <a:ext cx="242315" cy="66446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4" name="object 35"/>
            <p:cNvSpPr/>
            <p:nvPr/>
          </p:nvSpPr>
          <p:spPr>
            <a:xfrm>
              <a:off x="3706367" y="2961894"/>
              <a:ext cx="78105" cy="501015"/>
            </a:xfrm>
            <a:custGeom>
              <a:avLst/>
              <a:gdLst/>
              <a:ahLst/>
              <a:cxnLst/>
              <a:rect l="l" t="t" r="r" b="b"/>
              <a:pathLst>
                <a:path w="78104" h="501014">
                  <a:moveTo>
                    <a:pt x="25908" y="423291"/>
                  </a:moveTo>
                  <a:lnTo>
                    <a:pt x="0" y="423291"/>
                  </a:lnTo>
                  <a:lnTo>
                    <a:pt x="38862" y="501014"/>
                  </a:lnTo>
                  <a:lnTo>
                    <a:pt x="71247" y="436244"/>
                  </a:lnTo>
                  <a:lnTo>
                    <a:pt x="25908" y="436244"/>
                  </a:lnTo>
                  <a:lnTo>
                    <a:pt x="25908" y="423291"/>
                  </a:lnTo>
                  <a:close/>
                </a:path>
                <a:path w="78104" h="501014">
                  <a:moveTo>
                    <a:pt x="51816" y="0"/>
                  </a:moveTo>
                  <a:lnTo>
                    <a:pt x="25908" y="0"/>
                  </a:lnTo>
                  <a:lnTo>
                    <a:pt x="25908" y="436244"/>
                  </a:lnTo>
                  <a:lnTo>
                    <a:pt x="51816" y="436244"/>
                  </a:lnTo>
                  <a:lnTo>
                    <a:pt x="51816" y="0"/>
                  </a:lnTo>
                  <a:close/>
                </a:path>
                <a:path w="78104" h="501014">
                  <a:moveTo>
                    <a:pt x="77724" y="423291"/>
                  </a:moveTo>
                  <a:lnTo>
                    <a:pt x="51816" y="423291"/>
                  </a:lnTo>
                  <a:lnTo>
                    <a:pt x="51816" y="436244"/>
                  </a:lnTo>
                  <a:lnTo>
                    <a:pt x="71247" y="436244"/>
                  </a:lnTo>
                  <a:lnTo>
                    <a:pt x="77724" y="4232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5" name="object 36"/>
            <p:cNvSpPr/>
            <p:nvPr/>
          </p:nvSpPr>
          <p:spPr>
            <a:xfrm>
              <a:off x="3413759" y="2808732"/>
              <a:ext cx="660400" cy="347980"/>
            </a:xfrm>
            <a:custGeom>
              <a:avLst/>
              <a:gdLst/>
              <a:ahLst/>
              <a:cxnLst/>
              <a:rect l="l" t="t" r="r" b="b"/>
              <a:pathLst>
                <a:path w="660400" h="347980">
                  <a:moveTo>
                    <a:pt x="329945" y="0"/>
                  </a:moveTo>
                  <a:lnTo>
                    <a:pt x="276421" y="2272"/>
                  </a:lnTo>
                  <a:lnTo>
                    <a:pt x="225649" y="8851"/>
                  </a:lnTo>
                  <a:lnTo>
                    <a:pt x="178307" y="19380"/>
                  </a:lnTo>
                  <a:lnTo>
                    <a:pt x="135075" y="33503"/>
                  </a:lnTo>
                  <a:lnTo>
                    <a:pt x="96631" y="50863"/>
                  </a:lnTo>
                  <a:lnTo>
                    <a:pt x="63654" y="71103"/>
                  </a:lnTo>
                  <a:lnTo>
                    <a:pt x="25925" y="106084"/>
                  </a:lnTo>
                  <a:lnTo>
                    <a:pt x="4317" y="145540"/>
                  </a:lnTo>
                  <a:lnTo>
                    <a:pt x="0" y="173736"/>
                  </a:lnTo>
                  <a:lnTo>
                    <a:pt x="1093" y="187993"/>
                  </a:lnTo>
                  <a:lnTo>
                    <a:pt x="16818" y="228673"/>
                  </a:lnTo>
                  <a:lnTo>
                    <a:pt x="49428" y="265279"/>
                  </a:lnTo>
                  <a:lnTo>
                    <a:pt x="96631" y="296608"/>
                  </a:lnTo>
                  <a:lnTo>
                    <a:pt x="135075" y="313968"/>
                  </a:lnTo>
                  <a:lnTo>
                    <a:pt x="178307" y="328091"/>
                  </a:lnTo>
                  <a:lnTo>
                    <a:pt x="225649" y="338620"/>
                  </a:lnTo>
                  <a:lnTo>
                    <a:pt x="276421" y="345199"/>
                  </a:lnTo>
                  <a:lnTo>
                    <a:pt x="329945" y="347472"/>
                  </a:lnTo>
                  <a:lnTo>
                    <a:pt x="357009" y="346896"/>
                  </a:lnTo>
                  <a:lnTo>
                    <a:pt x="409242" y="342426"/>
                  </a:lnTo>
                  <a:lnTo>
                    <a:pt x="458384" y="333827"/>
                  </a:lnTo>
                  <a:lnTo>
                    <a:pt x="503756" y="321456"/>
                  </a:lnTo>
                  <a:lnTo>
                    <a:pt x="544679" y="305670"/>
                  </a:lnTo>
                  <a:lnTo>
                    <a:pt x="580475" y="286826"/>
                  </a:lnTo>
                  <a:lnTo>
                    <a:pt x="623067" y="253604"/>
                  </a:lnTo>
                  <a:lnTo>
                    <a:pt x="650304" y="215506"/>
                  </a:lnTo>
                  <a:lnTo>
                    <a:pt x="659891" y="173736"/>
                  </a:lnTo>
                  <a:lnTo>
                    <a:pt x="658798" y="159478"/>
                  </a:lnTo>
                  <a:lnTo>
                    <a:pt x="643073" y="118798"/>
                  </a:lnTo>
                  <a:lnTo>
                    <a:pt x="610463" y="82192"/>
                  </a:lnTo>
                  <a:lnTo>
                    <a:pt x="563260" y="50863"/>
                  </a:lnTo>
                  <a:lnTo>
                    <a:pt x="524816" y="33503"/>
                  </a:lnTo>
                  <a:lnTo>
                    <a:pt x="481584" y="19380"/>
                  </a:lnTo>
                  <a:lnTo>
                    <a:pt x="434242" y="8851"/>
                  </a:lnTo>
                  <a:lnTo>
                    <a:pt x="383470" y="2272"/>
                  </a:lnTo>
                  <a:lnTo>
                    <a:pt x="329945" y="0"/>
                  </a:lnTo>
                  <a:close/>
                </a:path>
              </a:pathLst>
            </a:custGeom>
            <a:solidFill>
              <a:srgbClr val="E4F7D2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6" name="object 37"/>
            <p:cNvSpPr/>
            <p:nvPr/>
          </p:nvSpPr>
          <p:spPr>
            <a:xfrm>
              <a:off x="3413759" y="2808732"/>
              <a:ext cx="660400" cy="347980"/>
            </a:xfrm>
            <a:custGeom>
              <a:avLst/>
              <a:gdLst/>
              <a:ahLst/>
              <a:cxnLst/>
              <a:rect l="l" t="t" r="r" b="b"/>
              <a:pathLst>
                <a:path w="660400" h="347980">
                  <a:moveTo>
                    <a:pt x="0" y="173736"/>
                  </a:moveTo>
                  <a:lnTo>
                    <a:pt x="9587" y="131965"/>
                  </a:lnTo>
                  <a:lnTo>
                    <a:pt x="36824" y="93867"/>
                  </a:lnTo>
                  <a:lnTo>
                    <a:pt x="79416" y="60645"/>
                  </a:lnTo>
                  <a:lnTo>
                    <a:pt x="115212" y="41801"/>
                  </a:lnTo>
                  <a:lnTo>
                    <a:pt x="156135" y="26015"/>
                  </a:lnTo>
                  <a:lnTo>
                    <a:pt x="201507" y="13644"/>
                  </a:lnTo>
                  <a:lnTo>
                    <a:pt x="250649" y="5045"/>
                  </a:lnTo>
                  <a:lnTo>
                    <a:pt x="302882" y="575"/>
                  </a:lnTo>
                  <a:lnTo>
                    <a:pt x="329945" y="0"/>
                  </a:lnTo>
                  <a:lnTo>
                    <a:pt x="357009" y="575"/>
                  </a:lnTo>
                  <a:lnTo>
                    <a:pt x="409242" y="5045"/>
                  </a:lnTo>
                  <a:lnTo>
                    <a:pt x="458384" y="13644"/>
                  </a:lnTo>
                  <a:lnTo>
                    <a:pt x="503756" y="26015"/>
                  </a:lnTo>
                  <a:lnTo>
                    <a:pt x="544679" y="41801"/>
                  </a:lnTo>
                  <a:lnTo>
                    <a:pt x="580475" y="60645"/>
                  </a:lnTo>
                  <a:lnTo>
                    <a:pt x="623067" y="93867"/>
                  </a:lnTo>
                  <a:lnTo>
                    <a:pt x="650304" y="131965"/>
                  </a:lnTo>
                  <a:lnTo>
                    <a:pt x="659891" y="173736"/>
                  </a:lnTo>
                  <a:lnTo>
                    <a:pt x="658798" y="187993"/>
                  </a:lnTo>
                  <a:lnTo>
                    <a:pt x="643073" y="228673"/>
                  </a:lnTo>
                  <a:lnTo>
                    <a:pt x="610463" y="265279"/>
                  </a:lnTo>
                  <a:lnTo>
                    <a:pt x="563260" y="296608"/>
                  </a:lnTo>
                  <a:lnTo>
                    <a:pt x="524816" y="313968"/>
                  </a:lnTo>
                  <a:lnTo>
                    <a:pt x="481584" y="328091"/>
                  </a:lnTo>
                  <a:lnTo>
                    <a:pt x="434242" y="338620"/>
                  </a:lnTo>
                  <a:lnTo>
                    <a:pt x="383470" y="345199"/>
                  </a:lnTo>
                  <a:lnTo>
                    <a:pt x="329945" y="347472"/>
                  </a:lnTo>
                  <a:lnTo>
                    <a:pt x="302882" y="346896"/>
                  </a:lnTo>
                  <a:lnTo>
                    <a:pt x="250649" y="342426"/>
                  </a:lnTo>
                  <a:lnTo>
                    <a:pt x="201507" y="333827"/>
                  </a:lnTo>
                  <a:lnTo>
                    <a:pt x="156135" y="321456"/>
                  </a:lnTo>
                  <a:lnTo>
                    <a:pt x="115212" y="305670"/>
                  </a:lnTo>
                  <a:lnTo>
                    <a:pt x="79416" y="286826"/>
                  </a:lnTo>
                  <a:lnTo>
                    <a:pt x="36824" y="253604"/>
                  </a:lnTo>
                  <a:lnTo>
                    <a:pt x="9587" y="215506"/>
                  </a:lnTo>
                  <a:lnTo>
                    <a:pt x="0" y="173736"/>
                  </a:lnTo>
                  <a:close/>
                </a:path>
              </a:pathLst>
            </a:custGeom>
            <a:ln w="9144">
              <a:solidFill>
                <a:srgbClr val="4F6128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7" name="object 38"/>
            <p:cNvSpPr txBox="1"/>
            <p:nvPr/>
          </p:nvSpPr>
          <p:spPr>
            <a:xfrm>
              <a:off x="3541267" y="2874136"/>
              <a:ext cx="37084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spc="-16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sk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38" name="object 39"/>
            <p:cNvSpPr/>
            <p:nvPr/>
          </p:nvSpPr>
          <p:spPr>
            <a:xfrm>
              <a:off x="1033272" y="3505200"/>
              <a:ext cx="1790700" cy="7208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9" name="object 40"/>
            <p:cNvSpPr/>
            <p:nvPr/>
          </p:nvSpPr>
          <p:spPr>
            <a:xfrm>
              <a:off x="1059180" y="3531108"/>
              <a:ext cx="1684020" cy="61417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0" name="object 41"/>
            <p:cNvSpPr/>
            <p:nvPr/>
          </p:nvSpPr>
          <p:spPr>
            <a:xfrm>
              <a:off x="1213103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5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1" name="object 42"/>
            <p:cNvSpPr/>
            <p:nvPr/>
          </p:nvSpPr>
          <p:spPr>
            <a:xfrm>
              <a:off x="1213103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5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2" name="object 43"/>
            <p:cNvSpPr txBox="1"/>
            <p:nvPr/>
          </p:nvSpPr>
          <p:spPr>
            <a:xfrm>
              <a:off x="1710054" y="3585209"/>
              <a:ext cx="425450" cy="2063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300" spc="-15" dirty="0">
                  <a:solidFill>
                    <a:srgbClr val="FFFFFF"/>
                  </a:solidFill>
                  <a:latin typeface="Tahoma"/>
                  <a:cs typeface="Tahoma"/>
                </a:rPr>
                <a:t>HD</a:t>
              </a:r>
              <a:r>
                <a:rPr sz="1300" spc="-20" dirty="0">
                  <a:solidFill>
                    <a:srgbClr val="FFFFFF"/>
                  </a:solidFill>
                  <a:latin typeface="Tahoma"/>
                  <a:cs typeface="Tahoma"/>
                </a:rPr>
                <a:t>F</a:t>
              </a:r>
              <a:r>
                <a:rPr sz="1300" spc="-10" dirty="0">
                  <a:solidFill>
                    <a:srgbClr val="FFFFFF"/>
                  </a:solidFill>
                  <a:latin typeface="Tahoma"/>
                  <a:cs typeface="Tahoma"/>
                </a:rPr>
                <a:t>S</a:t>
              </a:r>
              <a:endParaRPr sz="1300">
                <a:latin typeface="Tahoma"/>
                <a:cs typeface="Tahoma"/>
              </a:endParaRPr>
            </a:p>
          </p:txBody>
        </p:sp>
        <p:sp>
          <p:nvSpPr>
            <p:cNvPr id="43" name="object 44"/>
            <p:cNvSpPr/>
            <p:nvPr/>
          </p:nvSpPr>
          <p:spPr>
            <a:xfrm>
              <a:off x="1702307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4" name="object 45"/>
            <p:cNvSpPr/>
            <p:nvPr/>
          </p:nvSpPr>
          <p:spPr>
            <a:xfrm>
              <a:off x="1702307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5" name="object 46"/>
            <p:cNvSpPr/>
            <p:nvPr/>
          </p:nvSpPr>
          <p:spPr>
            <a:xfrm>
              <a:off x="2193035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6" name="object 47"/>
            <p:cNvSpPr/>
            <p:nvPr/>
          </p:nvSpPr>
          <p:spPr>
            <a:xfrm>
              <a:off x="2193035" y="3886200"/>
              <a:ext cx="361315" cy="160020"/>
            </a:xfrm>
            <a:custGeom>
              <a:avLst/>
              <a:gdLst/>
              <a:ahLst/>
              <a:cxnLst/>
              <a:rect l="l" t="t" r="r" b="b"/>
              <a:pathLst>
                <a:path w="361314" h="160020">
                  <a:moveTo>
                    <a:pt x="0" y="160019"/>
                  </a:moveTo>
                  <a:lnTo>
                    <a:pt x="361188" y="160019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160019"/>
                  </a:lnTo>
                  <a:close/>
                </a:path>
              </a:pathLst>
            </a:custGeom>
            <a:ln w="9144">
              <a:solidFill>
                <a:srgbClr val="834505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7" name="object 48"/>
            <p:cNvSpPr/>
            <p:nvPr/>
          </p:nvSpPr>
          <p:spPr>
            <a:xfrm>
              <a:off x="1780032" y="2253995"/>
              <a:ext cx="242316" cy="66446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8" name="object 49"/>
            <p:cNvSpPr/>
            <p:nvPr/>
          </p:nvSpPr>
          <p:spPr>
            <a:xfrm>
              <a:off x="1862327" y="2276094"/>
              <a:ext cx="78105" cy="501015"/>
            </a:xfrm>
            <a:custGeom>
              <a:avLst/>
              <a:gdLst/>
              <a:ahLst/>
              <a:cxnLst/>
              <a:rect l="l" t="t" r="r" b="b"/>
              <a:pathLst>
                <a:path w="78105" h="501014">
                  <a:moveTo>
                    <a:pt x="25908" y="423291"/>
                  </a:moveTo>
                  <a:lnTo>
                    <a:pt x="0" y="423291"/>
                  </a:lnTo>
                  <a:lnTo>
                    <a:pt x="38862" y="501014"/>
                  </a:lnTo>
                  <a:lnTo>
                    <a:pt x="71247" y="436244"/>
                  </a:lnTo>
                  <a:lnTo>
                    <a:pt x="25908" y="436244"/>
                  </a:lnTo>
                  <a:lnTo>
                    <a:pt x="25908" y="423291"/>
                  </a:lnTo>
                  <a:close/>
                </a:path>
                <a:path w="78105" h="501014">
                  <a:moveTo>
                    <a:pt x="51816" y="0"/>
                  </a:moveTo>
                  <a:lnTo>
                    <a:pt x="25908" y="0"/>
                  </a:lnTo>
                  <a:lnTo>
                    <a:pt x="25908" y="436244"/>
                  </a:lnTo>
                  <a:lnTo>
                    <a:pt x="51816" y="436244"/>
                  </a:lnTo>
                  <a:lnTo>
                    <a:pt x="51816" y="0"/>
                  </a:lnTo>
                  <a:close/>
                </a:path>
                <a:path w="78105" h="501014">
                  <a:moveTo>
                    <a:pt x="77724" y="423291"/>
                  </a:moveTo>
                  <a:lnTo>
                    <a:pt x="51816" y="423291"/>
                  </a:lnTo>
                  <a:lnTo>
                    <a:pt x="51816" y="436244"/>
                  </a:lnTo>
                  <a:lnTo>
                    <a:pt x="71247" y="436244"/>
                  </a:lnTo>
                  <a:lnTo>
                    <a:pt x="77724" y="4232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9" name="object 50"/>
            <p:cNvSpPr/>
            <p:nvPr/>
          </p:nvSpPr>
          <p:spPr>
            <a:xfrm>
              <a:off x="1176527" y="2034539"/>
              <a:ext cx="1504187" cy="5120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0" name="object 51"/>
            <p:cNvSpPr/>
            <p:nvPr/>
          </p:nvSpPr>
          <p:spPr>
            <a:xfrm>
              <a:off x="1202436" y="2060448"/>
              <a:ext cx="1397508" cy="4053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1" name="object 52"/>
            <p:cNvSpPr txBox="1"/>
            <p:nvPr/>
          </p:nvSpPr>
          <p:spPr>
            <a:xfrm>
              <a:off x="1437513" y="2168525"/>
              <a:ext cx="99441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spc="-16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s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k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 </a:t>
              </a:r>
              <a:r>
                <a:rPr sz="1400" spc="-14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30" dirty="0">
                  <a:solidFill>
                    <a:srgbClr val="252525"/>
                  </a:solidFill>
                  <a:latin typeface="Tahoma"/>
                  <a:cs typeface="Tahoma"/>
                </a:rPr>
                <a:t>r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c</a:t>
              </a:r>
              <a:r>
                <a:rPr sz="1400" spc="-15" dirty="0">
                  <a:solidFill>
                    <a:srgbClr val="252525"/>
                  </a:solidFill>
                  <a:latin typeface="Tahoma"/>
                  <a:cs typeface="Tahoma"/>
                </a:rPr>
                <a:t>k</a:t>
              </a:r>
              <a:r>
                <a:rPr sz="1400" dirty="0">
                  <a:solidFill>
                    <a:srgbClr val="252525"/>
                  </a:solidFill>
                  <a:latin typeface="Tahoma"/>
                  <a:cs typeface="Tahoma"/>
                </a:rPr>
                <a:t>er</a:t>
              </a:r>
              <a:endParaRPr sz="1400">
                <a:latin typeface="Tahoma"/>
                <a:cs typeface="Tahoma"/>
              </a:endParaRPr>
            </a:p>
          </p:txBody>
        </p:sp>
        <p:sp>
          <p:nvSpPr>
            <p:cNvPr id="52" name="object 53"/>
            <p:cNvSpPr/>
            <p:nvPr/>
          </p:nvSpPr>
          <p:spPr>
            <a:xfrm>
              <a:off x="1780032" y="2939795"/>
              <a:ext cx="242316" cy="66446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3" name="object 54"/>
            <p:cNvSpPr/>
            <p:nvPr/>
          </p:nvSpPr>
          <p:spPr>
            <a:xfrm>
              <a:off x="1862327" y="2961894"/>
              <a:ext cx="78105" cy="501015"/>
            </a:xfrm>
            <a:custGeom>
              <a:avLst/>
              <a:gdLst/>
              <a:ahLst/>
              <a:cxnLst/>
              <a:rect l="l" t="t" r="r" b="b"/>
              <a:pathLst>
                <a:path w="78105" h="501014">
                  <a:moveTo>
                    <a:pt x="25908" y="423291"/>
                  </a:moveTo>
                  <a:lnTo>
                    <a:pt x="0" y="423291"/>
                  </a:lnTo>
                  <a:lnTo>
                    <a:pt x="38862" y="501014"/>
                  </a:lnTo>
                  <a:lnTo>
                    <a:pt x="71247" y="436244"/>
                  </a:lnTo>
                  <a:lnTo>
                    <a:pt x="25908" y="436244"/>
                  </a:lnTo>
                  <a:lnTo>
                    <a:pt x="25908" y="423291"/>
                  </a:lnTo>
                  <a:close/>
                </a:path>
                <a:path w="78105" h="501014">
                  <a:moveTo>
                    <a:pt x="51816" y="0"/>
                  </a:moveTo>
                  <a:lnTo>
                    <a:pt x="25908" y="0"/>
                  </a:lnTo>
                  <a:lnTo>
                    <a:pt x="25908" y="436244"/>
                  </a:lnTo>
                  <a:lnTo>
                    <a:pt x="51816" y="436244"/>
                  </a:lnTo>
                  <a:lnTo>
                    <a:pt x="51816" y="0"/>
                  </a:lnTo>
                  <a:close/>
                </a:path>
                <a:path w="78105" h="501014">
                  <a:moveTo>
                    <a:pt x="77724" y="423291"/>
                  </a:moveTo>
                  <a:lnTo>
                    <a:pt x="51816" y="423291"/>
                  </a:lnTo>
                  <a:lnTo>
                    <a:pt x="51816" y="436244"/>
                  </a:lnTo>
                  <a:lnTo>
                    <a:pt x="71247" y="436244"/>
                  </a:lnTo>
                  <a:lnTo>
                    <a:pt x="77724" y="42329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4" name="object 55"/>
            <p:cNvSpPr/>
            <p:nvPr/>
          </p:nvSpPr>
          <p:spPr>
            <a:xfrm>
              <a:off x="1571244" y="2808732"/>
              <a:ext cx="660400" cy="347980"/>
            </a:xfrm>
            <a:custGeom>
              <a:avLst/>
              <a:gdLst/>
              <a:ahLst/>
              <a:cxnLst/>
              <a:rect l="l" t="t" r="r" b="b"/>
              <a:pathLst>
                <a:path w="660400" h="347980">
                  <a:moveTo>
                    <a:pt x="329945" y="0"/>
                  </a:moveTo>
                  <a:lnTo>
                    <a:pt x="276421" y="2272"/>
                  </a:lnTo>
                  <a:lnTo>
                    <a:pt x="225649" y="8851"/>
                  </a:lnTo>
                  <a:lnTo>
                    <a:pt x="178307" y="19380"/>
                  </a:lnTo>
                  <a:lnTo>
                    <a:pt x="135075" y="33503"/>
                  </a:lnTo>
                  <a:lnTo>
                    <a:pt x="96631" y="50863"/>
                  </a:lnTo>
                  <a:lnTo>
                    <a:pt x="63654" y="71103"/>
                  </a:lnTo>
                  <a:lnTo>
                    <a:pt x="25925" y="106084"/>
                  </a:lnTo>
                  <a:lnTo>
                    <a:pt x="4317" y="145540"/>
                  </a:lnTo>
                  <a:lnTo>
                    <a:pt x="0" y="173736"/>
                  </a:lnTo>
                  <a:lnTo>
                    <a:pt x="1093" y="187993"/>
                  </a:lnTo>
                  <a:lnTo>
                    <a:pt x="16818" y="228673"/>
                  </a:lnTo>
                  <a:lnTo>
                    <a:pt x="49428" y="265279"/>
                  </a:lnTo>
                  <a:lnTo>
                    <a:pt x="96631" y="296608"/>
                  </a:lnTo>
                  <a:lnTo>
                    <a:pt x="135075" y="313968"/>
                  </a:lnTo>
                  <a:lnTo>
                    <a:pt x="178307" y="328091"/>
                  </a:lnTo>
                  <a:lnTo>
                    <a:pt x="225649" y="338620"/>
                  </a:lnTo>
                  <a:lnTo>
                    <a:pt x="276421" y="345199"/>
                  </a:lnTo>
                  <a:lnTo>
                    <a:pt x="329945" y="347472"/>
                  </a:lnTo>
                  <a:lnTo>
                    <a:pt x="357009" y="346896"/>
                  </a:lnTo>
                  <a:lnTo>
                    <a:pt x="409242" y="342426"/>
                  </a:lnTo>
                  <a:lnTo>
                    <a:pt x="458384" y="333827"/>
                  </a:lnTo>
                  <a:lnTo>
                    <a:pt x="503756" y="321456"/>
                  </a:lnTo>
                  <a:lnTo>
                    <a:pt x="544679" y="305670"/>
                  </a:lnTo>
                  <a:lnTo>
                    <a:pt x="580475" y="286826"/>
                  </a:lnTo>
                  <a:lnTo>
                    <a:pt x="623067" y="253604"/>
                  </a:lnTo>
                  <a:lnTo>
                    <a:pt x="650304" y="215506"/>
                  </a:lnTo>
                  <a:lnTo>
                    <a:pt x="659892" y="173736"/>
                  </a:lnTo>
                  <a:lnTo>
                    <a:pt x="658798" y="159478"/>
                  </a:lnTo>
                  <a:lnTo>
                    <a:pt x="643073" y="118798"/>
                  </a:lnTo>
                  <a:lnTo>
                    <a:pt x="610463" y="82192"/>
                  </a:lnTo>
                  <a:lnTo>
                    <a:pt x="563260" y="50863"/>
                  </a:lnTo>
                  <a:lnTo>
                    <a:pt x="524816" y="33503"/>
                  </a:lnTo>
                  <a:lnTo>
                    <a:pt x="481584" y="19380"/>
                  </a:lnTo>
                  <a:lnTo>
                    <a:pt x="434242" y="8851"/>
                  </a:lnTo>
                  <a:lnTo>
                    <a:pt x="383470" y="2272"/>
                  </a:lnTo>
                  <a:lnTo>
                    <a:pt x="329945" y="0"/>
                  </a:lnTo>
                  <a:close/>
                </a:path>
              </a:pathLst>
            </a:custGeom>
            <a:solidFill>
              <a:srgbClr val="E4F7D2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5" name="object 56"/>
            <p:cNvSpPr/>
            <p:nvPr/>
          </p:nvSpPr>
          <p:spPr>
            <a:xfrm>
              <a:off x="1571244" y="2808732"/>
              <a:ext cx="660400" cy="347980"/>
            </a:xfrm>
            <a:custGeom>
              <a:avLst/>
              <a:gdLst/>
              <a:ahLst/>
              <a:cxnLst/>
              <a:rect l="l" t="t" r="r" b="b"/>
              <a:pathLst>
                <a:path w="660400" h="347980">
                  <a:moveTo>
                    <a:pt x="0" y="173736"/>
                  </a:moveTo>
                  <a:lnTo>
                    <a:pt x="9587" y="131965"/>
                  </a:lnTo>
                  <a:lnTo>
                    <a:pt x="36824" y="93867"/>
                  </a:lnTo>
                  <a:lnTo>
                    <a:pt x="79416" y="60645"/>
                  </a:lnTo>
                  <a:lnTo>
                    <a:pt x="115212" y="41801"/>
                  </a:lnTo>
                  <a:lnTo>
                    <a:pt x="156135" y="26015"/>
                  </a:lnTo>
                  <a:lnTo>
                    <a:pt x="201507" y="13644"/>
                  </a:lnTo>
                  <a:lnTo>
                    <a:pt x="250649" y="5045"/>
                  </a:lnTo>
                  <a:lnTo>
                    <a:pt x="302882" y="575"/>
                  </a:lnTo>
                  <a:lnTo>
                    <a:pt x="329945" y="0"/>
                  </a:lnTo>
                  <a:lnTo>
                    <a:pt x="357009" y="575"/>
                  </a:lnTo>
                  <a:lnTo>
                    <a:pt x="409242" y="5045"/>
                  </a:lnTo>
                  <a:lnTo>
                    <a:pt x="458384" y="13644"/>
                  </a:lnTo>
                  <a:lnTo>
                    <a:pt x="503756" y="26015"/>
                  </a:lnTo>
                  <a:lnTo>
                    <a:pt x="544679" y="41801"/>
                  </a:lnTo>
                  <a:lnTo>
                    <a:pt x="580475" y="60645"/>
                  </a:lnTo>
                  <a:lnTo>
                    <a:pt x="623067" y="93867"/>
                  </a:lnTo>
                  <a:lnTo>
                    <a:pt x="650304" y="131965"/>
                  </a:lnTo>
                  <a:lnTo>
                    <a:pt x="659892" y="173736"/>
                  </a:lnTo>
                  <a:lnTo>
                    <a:pt x="658798" y="187993"/>
                  </a:lnTo>
                  <a:lnTo>
                    <a:pt x="643073" y="228673"/>
                  </a:lnTo>
                  <a:lnTo>
                    <a:pt x="610463" y="265279"/>
                  </a:lnTo>
                  <a:lnTo>
                    <a:pt x="563260" y="296608"/>
                  </a:lnTo>
                  <a:lnTo>
                    <a:pt x="524816" y="313968"/>
                  </a:lnTo>
                  <a:lnTo>
                    <a:pt x="481584" y="328091"/>
                  </a:lnTo>
                  <a:lnTo>
                    <a:pt x="434242" y="338620"/>
                  </a:lnTo>
                  <a:lnTo>
                    <a:pt x="383470" y="345199"/>
                  </a:lnTo>
                  <a:lnTo>
                    <a:pt x="329945" y="347472"/>
                  </a:lnTo>
                  <a:lnTo>
                    <a:pt x="302882" y="346896"/>
                  </a:lnTo>
                  <a:lnTo>
                    <a:pt x="250649" y="342426"/>
                  </a:lnTo>
                  <a:lnTo>
                    <a:pt x="201507" y="333827"/>
                  </a:lnTo>
                  <a:lnTo>
                    <a:pt x="156135" y="321456"/>
                  </a:lnTo>
                  <a:lnTo>
                    <a:pt x="115212" y="305670"/>
                  </a:lnTo>
                  <a:lnTo>
                    <a:pt x="79416" y="286826"/>
                  </a:lnTo>
                  <a:lnTo>
                    <a:pt x="36824" y="253604"/>
                  </a:lnTo>
                  <a:lnTo>
                    <a:pt x="9587" y="215506"/>
                  </a:lnTo>
                  <a:lnTo>
                    <a:pt x="0" y="173736"/>
                  </a:lnTo>
                  <a:close/>
                </a:path>
              </a:pathLst>
            </a:custGeom>
            <a:ln w="9144">
              <a:solidFill>
                <a:srgbClr val="4F6128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6" name="object 57"/>
            <p:cNvSpPr txBox="1"/>
            <p:nvPr/>
          </p:nvSpPr>
          <p:spPr>
            <a:xfrm>
              <a:off x="1697863" y="2874136"/>
              <a:ext cx="370840" cy="2216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400" spc="-160" dirty="0">
                  <a:solidFill>
                    <a:srgbClr val="252525"/>
                  </a:solidFill>
                  <a:latin typeface="Tahoma"/>
                  <a:cs typeface="Tahoma"/>
                </a:rPr>
                <a:t>T</a:t>
              </a:r>
              <a:r>
                <a:rPr sz="1400" spc="-10" dirty="0">
                  <a:solidFill>
                    <a:srgbClr val="252525"/>
                  </a:solidFill>
                  <a:latin typeface="Tahoma"/>
                  <a:cs typeface="Tahoma"/>
                </a:rPr>
                <a:t>a</a:t>
              </a:r>
              <a:r>
                <a:rPr sz="1400" spc="-5" dirty="0">
                  <a:solidFill>
                    <a:srgbClr val="252525"/>
                  </a:solidFill>
                  <a:latin typeface="Tahoma"/>
                  <a:cs typeface="Tahoma"/>
                </a:rPr>
                <a:t>sk</a:t>
              </a:r>
              <a:endParaRPr sz="1400">
                <a:latin typeface="Tahoma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24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8722" y="724713"/>
            <a:ext cx="893240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Managing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permissions , quotas,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endParaRPr lang="fr-FR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8836" y="145917"/>
            <a:ext cx="71629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Checking Resources Usage And Users Permissions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2623"/>
            <a:ext cx="3770614" cy="2937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65" y="1582623"/>
            <a:ext cx="2937552" cy="29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8913" y="154426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783"/>
            <a:endParaRPr lang="en-IN" sz="2600" dirty="0">
              <a:solidFill>
                <a:srgbClr val="262626"/>
              </a:solidFill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Demo</a:t>
            </a:r>
            <a:endParaRPr lang="en-IN" sz="2600" dirty="0">
              <a:solidFill>
                <a:srgbClr val="26262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6867" y="2424703"/>
            <a:ext cx="442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on ACL</a:t>
            </a:r>
            <a:endParaRPr lang="en-US" sz="18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8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8042" y="2324722"/>
            <a:ext cx="5485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Hadoop provides traditional SQL interface as well </a:t>
            </a:r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</a:t>
            </a:r>
          </a:p>
          <a:p>
            <a:pPr algn="ctr"/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NoSQL Interface foe data storage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28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46" y="852959"/>
            <a:ext cx="6501061" cy="39123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Hive ??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0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8"/>
          <a:stretch/>
        </p:blipFill>
        <p:spPr>
          <a:xfrm>
            <a:off x="2291137" y="1027067"/>
            <a:ext cx="4358693" cy="37401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smtClean="0">
                <a:solidFill>
                  <a:srgbClr val="262626"/>
                </a:solidFill>
              </a:rPr>
              <a:t>Hive Architecture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2" b="36785"/>
          <a:stretch/>
        </p:blipFill>
        <p:spPr>
          <a:xfrm>
            <a:off x="578027" y="1078787"/>
            <a:ext cx="7574170" cy="26507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err="1" smtClean="0">
                <a:solidFill>
                  <a:srgbClr val="262626"/>
                </a:solidFill>
              </a:rPr>
              <a:t>HBase</a:t>
            </a:r>
            <a:r>
              <a:rPr lang="en-US" sz="2600" dirty="0" smtClean="0">
                <a:solidFill>
                  <a:srgbClr val="262626"/>
                </a:solidFill>
              </a:rPr>
              <a:t>??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b="3639"/>
          <a:stretch/>
        </p:blipFill>
        <p:spPr>
          <a:xfrm>
            <a:off x="553299" y="873304"/>
            <a:ext cx="7873016" cy="393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36" y="145917"/>
            <a:ext cx="58681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 err="1" smtClean="0">
                <a:solidFill>
                  <a:srgbClr val="262626"/>
                </a:solidFill>
              </a:rPr>
              <a:t>HBase</a:t>
            </a:r>
            <a:r>
              <a:rPr lang="en-US" sz="2600" dirty="0" smtClean="0">
                <a:solidFill>
                  <a:srgbClr val="262626"/>
                </a:solidFill>
              </a:rPr>
              <a:t> Architecture??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6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7689" y="2342508"/>
            <a:ext cx="271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Hive and </a:t>
            </a:r>
            <a:r>
              <a:rPr lang="en-US" sz="1800" dirty="0" err="1" smtClean="0"/>
              <a:t>HBase</a:t>
            </a:r>
            <a:r>
              <a:rPr lang="en-US" sz="1800" dirty="0" smtClean="0"/>
              <a:t> Integration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373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8913" y="154426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783"/>
            <a:endParaRPr lang="en-IN" sz="2600" dirty="0">
              <a:solidFill>
                <a:srgbClr val="262626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8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8913" y="154426"/>
            <a:ext cx="5497672" cy="4361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35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783"/>
            <a:r>
              <a:rPr lang="en-IN" sz="2600" dirty="0">
                <a:solidFill>
                  <a:srgbClr val="262626"/>
                </a:solidFill>
                <a:ea typeface="+mn-ea"/>
                <a:cs typeface="+mn-cs"/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115459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01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1172" y="1045030"/>
            <a:ext cx="59545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200000"/>
              </a:lnSpc>
              <a:buClr>
                <a:srgbClr val="0070C0"/>
              </a:buClr>
            </a:pPr>
            <a:r>
              <a:rPr lang="en-US" sz="1800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What is </a:t>
            </a:r>
            <a:r>
              <a:rPr lang="en-US" sz="18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Wrong with our traditional DWH Solutions</a:t>
            </a:r>
            <a:endParaRPr lang="en-US" sz="18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2" y="1829900"/>
            <a:ext cx="5062163" cy="28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6722" y="1004941"/>
            <a:ext cx="8404261" cy="39369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 images and video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images and video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Storing and processing other large files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PDFs, Excel files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large blocks of natural language text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Blog posts, job ads, product descriptions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semi-structured data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CSV, JSON, XML, log files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 data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6" y="145917"/>
            <a:ext cx="6443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>
                <a:solidFill>
                  <a:srgbClr val="262626"/>
                </a:solidFill>
              </a:rPr>
              <a:t>When RDBMS Makes no Sense?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49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65079" y="963844"/>
            <a:ext cx="8229600" cy="339407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Ad-hoc, exploratory analytics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Integrating data from external sources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cleanup tasks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Very advanced analytics (machine learning)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sz="13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6" y="145917"/>
            <a:ext cx="6443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>
                <a:solidFill>
                  <a:srgbClr val="262626"/>
                </a:solidFill>
              </a:rPr>
              <a:t>When RDBMS Makes no Sense?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376"/>
          <a:stretch/>
        </p:blipFill>
        <p:spPr>
          <a:xfrm>
            <a:off x="4156999" y="735545"/>
            <a:ext cx="4617132" cy="383442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44531" y="955721"/>
            <a:ext cx="8229600" cy="3614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is: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Unstructured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Unprocessed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Un-aggregated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Un-filtered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Repetitive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quality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generally messy.</a:t>
            </a:r>
          </a:p>
          <a:p>
            <a:pPr marL="135731" lvl="1" indent="0">
              <a:lnSpc>
                <a:spcPct val="150000"/>
              </a:lnSpc>
              <a:buNone/>
            </a:pPr>
            <a:r>
              <a:rPr lang="en-US" sz="27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Oh, and there is a lot of it.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836" y="145917"/>
            <a:ext cx="64437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600" dirty="0">
                <a:solidFill>
                  <a:srgbClr val="262626"/>
                </a:solidFill>
              </a:rPr>
              <a:t>Big Problems with Big Data</a:t>
            </a:r>
            <a:endParaRPr lang="en-IN" sz="2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03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606175" y="830281"/>
            <a:ext cx="8229600" cy="33940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capacity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throughput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Pipeline throughput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power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Parallel processing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Integration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35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</a:t>
            </a:r>
            <a:endParaRPr lang="en-US" sz="1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ight Brace 7"/>
          <p:cNvSpPr/>
          <p:nvPr/>
        </p:nvSpPr>
        <p:spPr bwMode="auto">
          <a:xfrm>
            <a:off x="2878598" y="1083757"/>
            <a:ext cx="216024" cy="594066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" name="Right Brace 8"/>
          <p:cNvSpPr/>
          <p:nvPr/>
        </p:nvSpPr>
        <p:spPr bwMode="auto">
          <a:xfrm>
            <a:off x="2878598" y="2386890"/>
            <a:ext cx="216024" cy="594066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2878598" y="3392990"/>
            <a:ext cx="216024" cy="594066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1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0652" y="1191769"/>
            <a:ext cx="1384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Scalable storage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0652" y="2494902"/>
            <a:ext cx="221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Massive Parallel Processing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0652" y="3549826"/>
            <a:ext cx="1547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Ready to use tools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8836" y="145917"/>
            <a:ext cx="6443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en-US" sz="2800" dirty="0"/>
              <a:t>Technical Challenges	</a:t>
            </a:r>
            <a:endParaRPr lang="en-IN" sz="2600" dirty="0">
              <a:solidFill>
                <a:srgbClr val="26262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02" y="1712788"/>
            <a:ext cx="3425766" cy="18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Brain4ce_course_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9459</TotalTime>
  <Words>724</Words>
  <Application>Microsoft Office PowerPoint</Application>
  <PresentationFormat>On-screen Show (16:9)</PresentationFormat>
  <Paragraphs>199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Castellar</vt:lpstr>
      <vt:lpstr>Eurostile</vt:lpstr>
      <vt:lpstr>Gill Sans</vt:lpstr>
      <vt:lpstr>Tahoma</vt:lpstr>
      <vt:lpstr>Wingdings</vt:lpstr>
      <vt:lpstr>2_Brain4ce_course_template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Komala</dc:creator>
  <cp:lastModifiedBy>Vardhan</cp:lastModifiedBy>
  <cp:revision>1467</cp:revision>
  <dcterms:created xsi:type="dcterms:W3CDTF">2014-07-21T07:23:07Z</dcterms:created>
  <dcterms:modified xsi:type="dcterms:W3CDTF">2015-09-14T11:10:31Z</dcterms:modified>
</cp:coreProperties>
</file>